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Lst>
  <p:notesMasterIdLst>
    <p:notesMasterId r:id="rId29"/>
  </p:notesMasterIdLst>
  <p:sldIdLst>
    <p:sldId id="256" r:id="rId4"/>
    <p:sldId id="274" r:id="rId5"/>
    <p:sldId id="258" r:id="rId6"/>
    <p:sldId id="259" r:id="rId7"/>
    <p:sldId id="275" r:id="rId8"/>
    <p:sldId id="276" r:id="rId9"/>
    <p:sldId id="277" r:id="rId10"/>
    <p:sldId id="260" r:id="rId11"/>
    <p:sldId id="261" r:id="rId12"/>
    <p:sldId id="262" r:id="rId13"/>
    <p:sldId id="263" r:id="rId14"/>
    <p:sldId id="264" r:id="rId15"/>
    <p:sldId id="265" r:id="rId16"/>
    <p:sldId id="266" r:id="rId17"/>
    <p:sldId id="268" r:id="rId18"/>
    <p:sldId id="279" r:id="rId19"/>
    <p:sldId id="281" r:id="rId20"/>
    <p:sldId id="282" r:id="rId21"/>
    <p:sldId id="280" r:id="rId22"/>
    <p:sldId id="283" r:id="rId23"/>
    <p:sldId id="270" r:id="rId24"/>
    <p:sldId id="273" r:id="rId25"/>
    <p:sldId id="278" r:id="rId26"/>
    <p:sldId id="269" r:id="rId27"/>
    <p:sldId id="272" r:id="rId28"/>
  </p:sldIdLst>
  <p:sldSz cx="9144000" cy="6858000" type="screen4x3"/>
  <p:notesSz cx="6797675" cy="9926638"/>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5pPr>
    <a:lvl6pPr marL="2286000" algn="l" defTabSz="914400" rtl="0" eaLnBrk="1" latinLnBrk="0" hangingPunct="1">
      <a:defRPr kern="1200">
        <a:solidFill>
          <a:schemeClr val="tx1"/>
        </a:solidFill>
        <a:latin typeface="Arial" charset="0"/>
        <a:ea typeface="Microsoft YaHei" charset="-122"/>
        <a:cs typeface="+mn-cs"/>
      </a:defRPr>
    </a:lvl6pPr>
    <a:lvl7pPr marL="2743200" algn="l" defTabSz="914400" rtl="0" eaLnBrk="1" latinLnBrk="0" hangingPunct="1">
      <a:defRPr kern="1200">
        <a:solidFill>
          <a:schemeClr val="tx1"/>
        </a:solidFill>
        <a:latin typeface="Arial" charset="0"/>
        <a:ea typeface="Microsoft YaHei" charset="-122"/>
        <a:cs typeface="+mn-cs"/>
      </a:defRPr>
    </a:lvl7pPr>
    <a:lvl8pPr marL="3200400" algn="l" defTabSz="914400" rtl="0" eaLnBrk="1" latinLnBrk="0" hangingPunct="1">
      <a:defRPr kern="1200">
        <a:solidFill>
          <a:schemeClr val="tx1"/>
        </a:solidFill>
        <a:latin typeface="Arial" charset="0"/>
        <a:ea typeface="Microsoft YaHei" charset="-122"/>
        <a:cs typeface="+mn-cs"/>
      </a:defRPr>
    </a:lvl8pPr>
    <a:lvl9pPr marL="3657600" algn="l" defTabSz="914400" rtl="0" eaLnBrk="1" latinLnBrk="0" hangingPunct="1">
      <a:defRPr kern="1200">
        <a:solidFill>
          <a:schemeClr val="tx1"/>
        </a:solidFill>
        <a:latin typeface="Arial" charset="0"/>
        <a:ea typeface="Microsoft YaHei"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2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0" y="0"/>
            <a:ext cx="2944813"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AT"/>
          </a:p>
        </p:txBody>
      </p:sp>
      <p:sp>
        <p:nvSpPr>
          <p:cNvPr id="13314" name="Rectangle 2"/>
          <p:cNvSpPr>
            <a:spLocks noGrp="1" noChangeArrowheads="1"/>
          </p:cNvSpPr>
          <p:nvPr>
            <p:ph type="dt"/>
          </p:nvPr>
        </p:nvSpPr>
        <p:spPr bwMode="auto">
          <a:xfrm>
            <a:off x="3851275" y="0"/>
            <a:ext cx="2943225"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hangingPunct="1">
              <a:lnSpc>
                <a:spcPct val="100000"/>
              </a:lnSpc>
              <a:tabLst>
                <a:tab pos="723900" algn="l"/>
                <a:tab pos="1447800" algn="l"/>
                <a:tab pos="2171700" algn="l"/>
                <a:tab pos="2895600" algn="l"/>
              </a:tabLst>
              <a:defRPr sz="1200">
                <a:solidFill>
                  <a:srgbClr val="000000"/>
                </a:solidFill>
                <a:latin typeface="Calibri" charset="0"/>
              </a:defRPr>
            </a:lvl1pPr>
          </a:lstStyle>
          <a:p>
            <a:r>
              <a:rPr lang="de-AT" altLang="de-DE"/>
              <a:t>28.02.2018</a:t>
            </a:r>
          </a:p>
        </p:txBody>
      </p:sp>
      <p:sp>
        <p:nvSpPr>
          <p:cNvPr id="13315" name="Rectangle 3"/>
          <p:cNvSpPr>
            <a:spLocks noGrp="1" noRot="1" noChangeAspect="1" noChangeArrowheads="1"/>
          </p:cNvSpPr>
          <p:nvPr>
            <p:ph type="sldImg"/>
          </p:nvPr>
        </p:nvSpPr>
        <p:spPr bwMode="auto">
          <a:xfrm>
            <a:off x="917575" y="744538"/>
            <a:ext cx="4960938" cy="3721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13316" name="Rectangle 4"/>
          <p:cNvSpPr>
            <a:spLocks noGrp="1" noChangeArrowheads="1"/>
          </p:cNvSpPr>
          <p:nvPr>
            <p:ph type="body"/>
          </p:nvPr>
        </p:nvSpPr>
        <p:spPr bwMode="auto">
          <a:xfrm>
            <a:off x="679450" y="4714875"/>
            <a:ext cx="5437188" cy="4465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smtClean="0"/>
              <a:t>Textmasterformat bearbeiten</a:t>
            </a:r>
          </a:p>
          <a:p>
            <a:pPr lvl="0"/>
            <a:r>
              <a:rPr lang="de-DE" altLang="de-DE" smtClean="0"/>
              <a:t>Zweite Ebene</a:t>
            </a:r>
          </a:p>
          <a:p>
            <a:pPr lvl="0"/>
            <a:r>
              <a:rPr lang="de-DE" altLang="de-DE" smtClean="0"/>
              <a:t>Dritte Ebene</a:t>
            </a:r>
          </a:p>
          <a:p>
            <a:pPr lvl="0"/>
            <a:r>
              <a:rPr lang="de-DE" altLang="de-DE" smtClean="0"/>
              <a:t>Vierte Ebene</a:t>
            </a:r>
          </a:p>
          <a:p>
            <a:pPr lvl="0"/>
            <a:r>
              <a:rPr lang="de-DE" altLang="de-DE" smtClean="0"/>
              <a:t>Fünfte Ebene</a:t>
            </a:r>
          </a:p>
        </p:txBody>
      </p:sp>
      <p:sp>
        <p:nvSpPr>
          <p:cNvPr id="13317" name="Text Box 5"/>
          <p:cNvSpPr txBox="1">
            <a:spLocks noChangeArrowheads="1"/>
          </p:cNvSpPr>
          <p:nvPr/>
        </p:nvSpPr>
        <p:spPr bwMode="auto">
          <a:xfrm>
            <a:off x="0" y="9428163"/>
            <a:ext cx="2944813"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AT"/>
          </a:p>
        </p:txBody>
      </p:sp>
      <p:sp>
        <p:nvSpPr>
          <p:cNvPr id="13318" name="Rectangle 6"/>
          <p:cNvSpPr>
            <a:spLocks noGrp="1" noChangeArrowheads="1"/>
          </p:cNvSpPr>
          <p:nvPr>
            <p:ph type="sldNum"/>
          </p:nvPr>
        </p:nvSpPr>
        <p:spPr bwMode="auto">
          <a:xfrm>
            <a:off x="3851275" y="9428163"/>
            <a:ext cx="2943225"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hangingPunct="1">
              <a:lnSpc>
                <a:spcPct val="100000"/>
              </a:lnSpc>
              <a:tabLst>
                <a:tab pos="723900" algn="l"/>
                <a:tab pos="1447800" algn="l"/>
                <a:tab pos="2171700" algn="l"/>
                <a:tab pos="2895600" algn="l"/>
              </a:tabLst>
              <a:defRPr sz="1200">
                <a:solidFill>
                  <a:srgbClr val="000000"/>
                </a:solidFill>
                <a:latin typeface="Calibri" charset="0"/>
              </a:defRPr>
            </a:lvl1pPr>
          </a:lstStyle>
          <a:p>
            <a:fld id="{0B1D7886-A41E-412B-B56B-C54C73C4D334}" type="slidenum">
              <a:rPr lang="de-AT" altLang="de-DE"/>
              <a:pPr/>
              <a:t>‹Nr.›</a:t>
            </a:fld>
            <a:endParaRPr lang="de-AT" altLang="de-DE"/>
          </a:p>
        </p:txBody>
      </p:sp>
    </p:spTree>
    <p:extLst>
      <p:ext uri="{BB962C8B-B14F-4D97-AF65-F5344CB8AC3E}">
        <p14:creationId xmlns:p14="http://schemas.microsoft.com/office/powerpoint/2010/main" val="1906611250"/>
      </p:ext>
    </p:extLst>
  </p:cSld>
  <p:clrMap bg1="lt1" tx1="dk1" bg2="lt2" tx2="dk2" accent1="accent1" accent2="accent2" accent3="accent3" accent4="accent4" accent5="accent5" accent6="accent6" hlink="hlink" folHlink="folHlink"/>
  <p:hf hdr="0" ftr="0"/>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dt"/>
          </p:nvPr>
        </p:nvSpPr>
        <p:spPr>
          <a:ln/>
        </p:spPr>
        <p:txBody>
          <a:bodyPr/>
          <a:lstStyle/>
          <a:p>
            <a:r>
              <a:rPr lang="de-AT" altLang="de-DE"/>
              <a:t>28.02.2018</a:t>
            </a:r>
          </a:p>
        </p:txBody>
      </p:sp>
      <p:sp>
        <p:nvSpPr>
          <p:cNvPr id="5" name="Rectangle 6"/>
          <p:cNvSpPr>
            <a:spLocks noGrp="1" noChangeArrowheads="1"/>
          </p:cNvSpPr>
          <p:nvPr>
            <p:ph type="sldNum"/>
          </p:nvPr>
        </p:nvSpPr>
        <p:spPr>
          <a:ln/>
        </p:spPr>
        <p:txBody>
          <a:bodyPr/>
          <a:lstStyle/>
          <a:p>
            <a:fld id="{5708E31C-587C-4FF4-8A24-1489F9F045B9}" type="slidenum">
              <a:rPr lang="de-AT" altLang="de-DE"/>
              <a:pPr/>
              <a:t>1</a:t>
            </a:fld>
            <a:endParaRPr lang="de-AT" altLang="de-DE"/>
          </a:p>
        </p:txBody>
      </p:sp>
      <p:sp>
        <p:nvSpPr>
          <p:cNvPr id="3276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dt"/>
          </p:nvPr>
        </p:nvSpPr>
        <p:spPr>
          <a:ln/>
        </p:spPr>
        <p:txBody>
          <a:bodyPr/>
          <a:lstStyle/>
          <a:p>
            <a:r>
              <a:rPr lang="de-AT" altLang="de-DE"/>
              <a:t>28.02.2018</a:t>
            </a:r>
          </a:p>
        </p:txBody>
      </p:sp>
      <p:sp>
        <p:nvSpPr>
          <p:cNvPr id="6" name="Rectangle 6"/>
          <p:cNvSpPr>
            <a:spLocks noGrp="1" noChangeArrowheads="1"/>
          </p:cNvSpPr>
          <p:nvPr>
            <p:ph type="sldNum"/>
          </p:nvPr>
        </p:nvSpPr>
        <p:spPr>
          <a:ln/>
        </p:spPr>
        <p:txBody>
          <a:bodyPr/>
          <a:lstStyle/>
          <a:p>
            <a:fld id="{89EF232E-B200-437D-806A-18DBAAFFDF80}" type="slidenum">
              <a:rPr lang="de-AT" altLang="de-DE"/>
              <a:pPr/>
              <a:t>3</a:t>
            </a:fld>
            <a:endParaRPr lang="de-AT" altLang="de-DE"/>
          </a:p>
        </p:txBody>
      </p:sp>
      <p:sp>
        <p:nvSpPr>
          <p:cNvPr id="34817"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Text Box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ct val="0"/>
              </a:spcBef>
              <a:tabLst>
                <a:tab pos="723900" algn="l"/>
                <a:tab pos="1447800" algn="l"/>
                <a:tab pos="2171700" algn="l"/>
                <a:tab pos="2895600" algn="l"/>
                <a:tab pos="3619500" algn="l"/>
                <a:tab pos="4343400" algn="l"/>
                <a:tab pos="5067300" algn="l"/>
              </a:tabLst>
            </a:pPr>
            <a:r>
              <a:rPr lang="de-AT" altLang="de-DE">
                <a:latin typeface="Calibri" charset="0"/>
                <a:ea typeface="Microsoft YaHei" charset="-122"/>
              </a:rPr>
              <a:t>Diese Vielfalt ist mit 2 Begriffen in eine übersichtliche Ordnung zu bringen</a:t>
            </a:r>
          </a:p>
          <a:p>
            <a:pPr eaLnBrk="1" hangingPunct="1">
              <a:spcBef>
                <a:spcPct val="0"/>
              </a:spcBef>
              <a:tabLst>
                <a:tab pos="723900" algn="l"/>
                <a:tab pos="1447800" algn="l"/>
                <a:tab pos="2171700" algn="l"/>
                <a:tab pos="2895600" algn="l"/>
                <a:tab pos="3619500" algn="l"/>
                <a:tab pos="4343400" algn="l"/>
                <a:tab pos="5067300" algn="l"/>
              </a:tabLst>
            </a:pPr>
            <a:endParaRPr lang="de-AT" altLang="de-DE">
              <a:latin typeface="Calibri" charset="0"/>
              <a:ea typeface="Microsoft YaHei" charset="-122"/>
            </a:endParaRPr>
          </a:p>
        </p:txBody>
      </p:sp>
      <p:sp>
        <p:nvSpPr>
          <p:cNvPr id="34819" name="Text Box 3"/>
          <p:cNvSpPr txBox="1">
            <a:spLocks noChangeArrowheads="1"/>
          </p:cNvSpPr>
          <p:nvPr/>
        </p:nvSpPr>
        <p:spPr bwMode="auto">
          <a:xfrm>
            <a:off x="3851275" y="9428163"/>
            <a:ext cx="2944813"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tabLst>
                <a:tab pos="723900" algn="l"/>
                <a:tab pos="1447800" algn="l"/>
                <a:tab pos="2171700" algn="l"/>
                <a:tab pos="2895600" algn="l"/>
              </a:tabLst>
              <a:defRPr>
                <a:solidFill>
                  <a:srgbClr val="000000"/>
                </a:solidFill>
                <a:latin typeface="Arial" charset="0"/>
                <a:ea typeface="Microsoft YaHei" charset="-122"/>
              </a:defRPr>
            </a:lvl1pPr>
            <a:lvl2pPr>
              <a:tabLst>
                <a:tab pos="723900" algn="l"/>
                <a:tab pos="1447800" algn="l"/>
                <a:tab pos="2171700" algn="l"/>
                <a:tab pos="2895600" algn="l"/>
              </a:tabLst>
              <a:defRPr>
                <a:solidFill>
                  <a:srgbClr val="000000"/>
                </a:solidFill>
                <a:latin typeface="Arial" charset="0"/>
                <a:ea typeface="Microsoft YaHei" charset="-122"/>
              </a:defRPr>
            </a:lvl2pPr>
            <a:lvl3pPr>
              <a:tabLst>
                <a:tab pos="723900" algn="l"/>
                <a:tab pos="1447800" algn="l"/>
                <a:tab pos="2171700" algn="l"/>
                <a:tab pos="2895600" algn="l"/>
              </a:tabLst>
              <a:defRPr>
                <a:solidFill>
                  <a:srgbClr val="000000"/>
                </a:solidFill>
                <a:latin typeface="Arial" charset="0"/>
                <a:ea typeface="Microsoft YaHei" charset="-122"/>
              </a:defRPr>
            </a:lvl3pPr>
            <a:lvl4pPr>
              <a:tabLst>
                <a:tab pos="723900" algn="l"/>
                <a:tab pos="1447800" algn="l"/>
                <a:tab pos="2171700" algn="l"/>
                <a:tab pos="2895600" algn="l"/>
              </a:tabLst>
              <a:defRPr>
                <a:solidFill>
                  <a:srgbClr val="000000"/>
                </a:solidFill>
                <a:latin typeface="Arial" charset="0"/>
                <a:ea typeface="Microsoft YaHei" charset="-122"/>
              </a:defRPr>
            </a:lvl4pPr>
            <a:lvl5pPr>
              <a:tabLst>
                <a:tab pos="723900" algn="l"/>
                <a:tab pos="1447800" algn="l"/>
                <a:tab pos="2171700" algn="l"/>
                <a:tab pos="2895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9pPr>
          </a:lstStyle>
          <a:p>
            <a:pPr algn="r" hangingPunct="1">
              <a:lnSpc>
                <a:spcPct val="100000"/>
              </a:lnSpc>
            </a:pPr>
            <a:fld id="{E7FA5602-C564-483C-A40F-227E8183109A}" type="slidenum">
              <a:rPr lang="de-AT" altLang="de-DE" sz="1200">
                <a:latin typeface="Calibri" charset="0"/>
              </a:rPr>
              <a:pPr algn="r" hangingPunct="1">
                <a:lnSpc>
                  <a:spcPct val="100000"/>
                </a:lnSpc>
              </a:pPr>
              <a:t>3</a:t>
            </a:fld>
            <a:endParaRPr lang="de-AT" altLang="de-DE" sz="120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dt"/>
          </p:nvPr>
        </p:nvSpPr>
        <p:spPr>
          <a:ln/>
        </p:spPr>
        <p:txBody>
          <a:bodyPr/>
          <a:lstStyle/>
          <a:p>
            <a:r>
              <a:rPr lang="de-AT" altLang="de-DE"/>
              <a:t>28.02.2018</a:t>
            </a:r>
          </a:p>
        </p:txBody>
      </p:sp>
      <p:sp>
        <p:nvSpPr>
          <p:cNvPr id="6" name="Rectangle 6"/>
          <p:cNvSpPr>
            <a:spLocks noGrp="1" noChangeArrowheads="1"/>
          </p:cNvSpPr>
          <p:nvPr>
            <p:ph type="sldNum"/>
          </p:nvPr>
        </p:nvSpPr>
        <p:spPr>
          <a:ln/>
        </p:spPr>
        <p:txBody>
          <a:bodyPr/>
          <a:lstStyle/>
          <a:p>
            <a:fld id="{E45AE948-9393-4546-836E-2CCD3D2997F6}" type="slidenum">
              <a:rPr lang="de-AT" altLang="de-DE"/>
              <a:pPr/>
              <a:t>4</a:t>
            </a:fld>
            <a:endParaRPr lang="de-AT" altLang="de-DE"/>
          </a:p>
        </p:txBody>
      </p:sp>
      <p:sp>
        <p:nvSpPr>
          <p:cNvPr id="35841"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Text Box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ct val="0"/>
              </a:spcBef>
              <a:tabLst>
                <a:tab pos="723900" algn="l"/>
                <a:tab pos="1447800" algn="l"/>
                <a:tab pos="2171700" algn="l"/>
                <a:tab pos="2895600" algn="l"/>
                <a:tab pos="3619500" algn="l"/>
                <a:tab pos="4343400" algn="l"/>
                <a:tab pos="5067300" algn="l"/>
              </a:tabLst>
            </a:pPr>
            <a:r>
              <a:rPr lang="de-AT" altLang="de-DE">
                <a:latin typeface="Calibri" charset="0"/>
                <a:ea typeface="Microsoft YaHei" charset="-122"/>
              </a:rPr>
              <a:t>Die vereinfachte Darstellung des tatsächlichen Verhaltens: Aktienkurse schwanken stärker, steigen dafür auch stärker; Anleihenkurse schwanken weniger, steigen weniger.</a:t>
            </a:r>
          </a:p>
        </p:txBody>
      </p:sp>
      <p:sp>
        <p:nvSpPr>
          <p:cNvPr id="35843" name="Text Box 3"/>
          <p:cNvSpPr txBox="1">
            <a:spLocks noChangeArrowheads="1"/>
          </p:cNvSpPr>
          <p:nvPr/>
        </p:nvSpPr>
        <p:spPr bwMode="auto">
          <a:xfrm>
            <a:off x="3851275" y="9428163"/>
            <a:ext cx="2944813"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tabLst>
                <a:tab pos="723900" algn="l"/>
                <a:tab pos="1447800" algn="l"/>
                <a:tab pos="2171700" algn="l"/>
                <a:tab pos="2895600" algn="l"/>
              </a:tabLst>
              <a:defRPr>
                <a:solidFill>
                  <a:srgbClr val="000000"/>
                </a:solidFill>
                <a:latin typeface="Arial" charset="0"/>
                <a:ea typeface="Microsoft YaHei" charset="-122"/>
              </a:defRPr>
            </a:lvl1pPr>
            <a:lvl2pPr>
              <a:tabLst>
                <a:tab pos="723900" algn="l"/>
                <a:tab pos="1447800" algn="l"/>
                <a:tab pos="2171700" algn="l"/>
                <a:tab pos="2895600" algn="l"/>
              </a:tabLst>
              <a:defRPr>
                <a:solidFill>
                  <a:srgbClr val="000000"/>
                </a:solidFill>
                <a:latin typeface="Arial" charset="0"/>
                <a:ea typeface="Microsoft YaHei" charset="-122"/>
              </a:defRPr>
            </a:lvl2pPr>
            <a:lvl3pPr>
              <a:tabLst>
                <a:tab pos="723900" algn="l"/>
                <a:tab pos="1447800" algn="l"/>
                <a:tab pos="2171700" algn="l"/>
                <a:tab pos="2895600" algn="l"/>
              </a:tabLst>
              <a:defRPr>
                <a:solidFill>
                  <a:srgbClr val="000000"/>
                </a:solidFill>
                <a:latin typeface="Arial" charset="0"/>
                <a:ea typeface="Microsoft YaHei" charset="-122"/>
              </a:defRPr>
            </a:lvl3pPr>
            <a:lvl4pPr>
              <a:tabLst>
                <a:tab pos="723900" algn="l"/>
                <a:tab pos="1447800" algn="l"/>
                <a:tab pos="2171700" algn="l"/>
                <a:tab pos="2895600" algn="l"/>
              </a:tabLst>
              <a:defRPr>
                <a:solidFill>
                  <a:srgbClr val="000000"/>
                </a:solidFill>
                <a:latin typeface="Arial" charset="0"/>
                <a:ea typeface="Microsoft YaHei" charset="-122"/>
              </a:defRPr>
            </a:lvl4pPr>
            <a:lvl5pPr>
              <a:tabLst>
                <a:tab pos="723900" algn="l"/>
                <a:tab pos="1447800" algn="l"/>
                <a:tab pos="2171700" algn="l"/>
                <a:tab pos="2895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9pPr>
          </a:lstStyle>
          <a:p>
            <a:pPr algn="r" hangingPunct="1">
              <a:lnSpc>
                <a:spcPct val="100000"/>
              </a:lnSpc>
            </a:pPr>
            <a:fld id="{27706F36-3916-45E5-A884-AF8B91936657}" type="slidenum">
              <a:rPr lang="de-AT" altLang="de-DE" sz="1200">
                <a:latin typeface="Calibri" charset="0"/>
              </a:rPr>
              <a:pPr algn="r" hangingPunct="1">
                <a:lnSpc>
                  <a:spcPct val="100000"/>
                </a:lnSpc>
              </a:pPr>
              <a:t>4</a:t>
            </a:fld>
            <a:endParaRPr lang="de-AT" altLang="de-DE" sz="1200">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dt"/>
          </p:nvPr>
        </p:nvSpPr>
        <p:spPr>
          <a:ln/>
        </p:spPr>
        <p:txBody>
          <a:bodyPr/>
          <a:lstStyle/>
          <a:p>
            <a:r>
              <a:rPr lang="de-AT" altLang="de-DE"/>
              <a:t>28.02.2018</a:t>
            </a:r>
          </a:p>
        </p:txBody>
      </p:sp>
      <p:sp>
        <p:nvSpPr>
          <p:cNvPr id="5" name="Rectangle 6"/>
          <p:cNvSpPr>
            <a:spLocks noGrp="1" noChangeArrowheads="1"/>
          </p:cNvSpPr>
          <p:nvPr>
            <p:ph type="sldNum"/>
          </p:nvPr>
        </p:nvSpPr>
        <p:spPr>
          <a:ln/>
        </p:spPr>
        <p:txBody>
          <a:bodyPr/>
          <a:lstStyle/>
          <a:p>
            <a:fld id="{641D77EB-79C4-4492-AA89-3923F3923F5F}" type="slidenum">
              <a:rPr lang="de-AT" altLang="de-DE"/>
              <a:pPr/>
              <a:t>8</a:t>
            </a:fld>
            <a:endParaRPr lang="de-AT" altLang="de-DE"/>
          </a:p>
        </p:txBody>
      </p:sp>
      <p:sp>
        <p:nvSpPr>
          <p:cNvPr id="36865"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dt"/>
          </p:nvPr>
        </p:nvSpPr>
        <p:spPr>
          <a:ln/>
        </p:spPr>
        <p:txBody>
          <a:bodyPr/>
          <a:lstStyle/>
          <a:p>
            <a:r>
              <a:rPr lang="de-AT" altLang="de-DE"/>
              <a:t>28.02.2018</a:t>
            </a:r>
          </a:p>
        </p:txBody>
      </p:sp>
      <p:sp>
        <p:nvSpPr>
          <p:cNvPr id="6" name="Rectangle 6"/>
          <p:cNvSpPr>
            <a:spLocks noGrp="1" noChangeArrowheads="1"/>
          </p:cNvSpPr>
          <p:nvPr>
            <p:ph type="sldNum"/>
          </p:nvPr>
        </p:nvSpPr>
        <p:spPr>
          <a:ln/>
        </p:spPr>
        <p:txBody>
          <a:bodyPr/>
          <a:lstStyle/>
          <a:p>
            <a:fld id="{29126364-3AC6-4CC3-B03C-68647EA9C996}" type="slidenum">
              <a:rPr lang="de-AT" altLang="de-DE"/>
              <a:pPr/>
              <a:t>9</a:t>
            </a:fld>
            <a:endParaRPr lang="de-AT" altLang="de-DE"/>
          </a:p>
        </p:txBody>
      </p:sp>
      <p:sp>
        <p:nvSpPr>
          <p:cNvPr id="37889"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Text Box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ct val="0"/>
              </a:spcBef>
              <a:tabLst>
                <a:tab pos="723900" algn="l"/>
                <a:tab pos="1447800" algn="l"/>
                <a:tab pos="2171700" algn="l"/>
                <a:tab pos="2895600" algn="l"/>
                <a:tab pos="3619500" algn="l"/>
                <a:tab pos="4343400" algn="l"/>
                <a:tab pos="5067300" algn="l"/>
              </a:tabLst>
            </a:pPr>
            <a:r>
              <a:rPr lang="de-AT" altLang="de-DE">
                <a:latin typeface="Calibri" charset="0"/>
                <a:ea typeface="Microsoft YaHei" charset="-122"/>
              </a:rPr>
              <a:t>Einfache Aufteilung: mit Aktien und Anleihen sind ¾ des Investmentuniversums signifikant beschrieben. Mit der Kategorie „Keines“ wird ¾ der Marketingbudgets und medialer Aufmerksamkeit ausgeschlossen. Konzentrieren Sie sich auf das Wesentliche, nicht das Laute. Nicht alles in der gelben Spalte ist übel – aber der Aufwand lohnt nicht.</a:t>
            </a:r>
          </a:p>
        </p:txBody>
      </p:sp>
      <p:sp>
        <p:nvSpPr>
          <p:cNvPr id="37891" name="Text Box 3"/>
          <p:cNvSpPr txBox="1">
            <a:spLocks noChangeArrowheads="1"/>
          </p:cNvSpPr>
          <p:nvPr/>
        </p:nvSpPr>
        <p:spPr bwMode="auto">
          <a:xfrm>
            <a:off x="3851275" y="9428163"/>
            <a:ext cx="2944813"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tabLst>
                <a:tab pos="723900" algn="l"/>
                <a:tab pos="1447800" algn="l"/>
                <a:tab pos="2171700" algn="l"/>
                <a:tab pos="2895600" algn="l"/>
              </a:tabLst>
              <a:defRPr>
                <a:solidFill>
                  <a:srgbClr val="000000"/>
                </a:solidFill>
                <a:latin typeface="Arial" charset="0"/>
                <a:ea typeface="Microsoft YaHei" charset="-122"/>
              </a:defRPr>
            </a:lvl1pPr>
            <a:lvl2pPr>
              <a:tabLst>
                <a:tab pos="723900" algn="l"/>
                <a:tab pos="1447800" algn="l"/>
                <a:tab pos="2171700" algn="l"/>
                <a:tab pos="2895600" algn="l"/>
              </a:tabLst>
              <a:defRPr>
                <a:solidFill>
                  <a:srgbClr val="000000"/>
                </a:solidFill>
                <a:latin typeface="Arial" charset="0"/>
                <a:ea typeface="Microsoft YaHei" charset="-122"/>
              </a:defRPr>
            </a:lvl2pPr>
            <a:lvl3pPr>
              <a:tabLst>
                <a:tab pos="723900" algn="l"/>
                <a:tab pos="1447800" algn="l"/>
                <a:tab pos="2171700" algn="l"/>
                <a:tab pos="2895600" algn="l"/>
              </a:tabLst>
              <a:defRPr>
                <a:solidFill>
                  <a:srgbClr val="000000"/>
                </a:solidFill>
                <a:latin typeface="Arial" charset="0"/>
                <a:ea typeface="Microsoft YaHei" charset="-122"/>
              </a:defRPr>
            </a:lvl3pPr>
            <a:lvl4pPr>
              <a:tabLst>
                <a:tab pos="723900" algn="l"/>
                <a:tab pos="1447800" algn="l"/>
                <a:tab pos="2171700" algn="l"/>
                <a:tab pos="2895600" algn="l"/>
              </a:tabLst>
              <a:defRPr>
                <a:solidFill>
                  <a:srgbClr val="000000"/>
                </a:solidFill>
                <a:latin typeface="Arial" charset="0"/>
                <a:ea typeface="Microsoft YaHei" charset="-122"/>
              </a:defRPr>
            </a:lvl4pPr>
            <a:lvl5pPr>
              <a:tabLst>
                <a:tab pos="723900" algn="l"/>
                <a:tab pos="1447800" algn="l"/>
                <a:tab pos="2171700" algn="l"/>
                <a:tab pos="2895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9pPr>
          </a:lstStyle>
          <a:p>
            <a:pPr algn="r" hangingPunct="1">
              <a:lnSpc>
                <a:spcPct val="100000"/>
              </a:lnSpc>
            </a:pPr>
            <a:fld id="{74E0DC71-8062-40CB-B8FE-BC5ED11C2E93}" type="slidenum">
              <a:rPr lang="de-AT" altLang="de-DE" sz="1200">
                <a:latin typeface="Calibri" charset="0"/>
              </a:rPr>
              <a:pPr algn="r" hangingPunct="1">
                <a:lnSpc>
                  <a:spcPct val="100000"/>
                </a:lnSpc>
              </a:pPr>
              <a:t>9</a:t>
            </a:fld>
            <a:endParaRPr lang="de-AT" altLang="de-DE" sz="1200">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dt"/>
          </p:nvPr>
        </p:nvSpPr>
        <p:spPr>
          <a:ln/>
        </p:spPr>
        <p:txBody>
          <a:bodyPr/>
          <a:lstStyle/>
          <a:p>
            <a:r>
              <a:rPr lang="de-AT" altLang="de-DE"/>
              <a:t>28.02.2018</a:t>
            </a:r>
          </a:p>
        </p:txBody>
      </p:sp>
      <p:sp>
        <p:nvSpPr>
          <p:cNvPr id="5" name="Rectangle 6"/>
          <p:cNvSpPr>
            <a:spLocks noGrp="1" noChangeArrowheads="1"/>
          </p:cNvSpPr>
          <p:nvPr>
            <p:ph type="sldNum"/>
          </p:nvPr>
        </p:nvSpPr>
        <p:spPr>
          <a:ln/>
        </p:spPr>
        <p:txBody>
          <a:bodyPr/>
          <a:lstStyle/>
          <a:p>
            <a:fld id="{76F57DEF-D36D-4A2C-AC60-453F6EAA624F}" type="slidenum">
              <a:rPr lang="de-AT" altLang="de-DE"/>
              <a:pPr/>
              <a:t>10</a:t>
            </a:fld>
            <a:endParaRPr lang="de-AT" altLang="de-DE"/>
          </a:p>
        </p:txBody>
      </p:sp>
      <p:sp>
        <p:nvSpPr>
          <p:cNvPr id="38913"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dt"/>
          </p:nvPr>
        </p:nvSpPr>
        <p:spPr>
          <a:ln/>
        </p:spPr>
        <p:txBody>
          <a:bodyPr/>
          <a:lstStyle/>
          <a:p>
            <a:r>
              <a:rPr lang="de-AT" altLang="de-DE"/>
              <a:t>28.02.2018</a:t>
            </a:r>
          </a:p>
        </p:txBody>
      </p:sp>
      <p:sp>
        <p:nvSpPr>
          <p:cNvPr id="5" name="Rectangle 6"/>
          <p:cNvSpPr>
            <a:spLocks noGrp="1" noChangeArrowheads="1"/>
          </p:cNvSpPr>
          <p:nvPr>
            <p:ph type="sldNum"/>
          </p:nvPr>
        </p:nvSpPr>
        <p:spPr>
          <a:ln/>
        </p:spPr>
        <p:txBody>
          <a:bodyPr/>
          <a:lstStyle/>
          <a:p>
            <a:fld id="{419B4341-7917-4140-AD1F-3F3EAFA799B0}" type="slidenum">
              <a:rPr lang="de-AT" altLang="de-DE"/>
              <a:pPr/>
              <a:t>11</a:t>
            </a:fld>
            <a:endParaRPr lang="de-AT" altLang="de-DE"/>
          </a:p>
        </p:txBody>
      </p:sp>
      <p:sp>
        <p:nvSpPr>
          <p:cNvPr id="39937"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dt"/>
          </p:nvPr>
        </p:nvSpPr>
        <p:spPr>
          <a:ln/>
        </p:spPr>
        <p:txBody>
          <a:bodyPr/>
          <a:lstStyle/>
          <a:p>
            <a:r>
              <a:rPr lang="de-AT" altLang="de-DE"/>
              <a:t>28.02.2018</a:t>
            </a:r>
          </a:p>
        </p:txBody>
      </p:sp>
      <p:sp>
        <p:nvSpPr>
          <p:cNvPr id="5" name="Rectangle 6"/>
          <p:cNvSpPr>
            <a:spLocks noGrp="1" noChangeArrowheads="1"/>
          </p:cNvSpPr>
          <p:nvPr>
            <p:ph type="sldNum"/>
          </p:nvPr>
        </p:nvSpPr>
        <p:spPr>
          <a:ln/>
        </p:spPr>
        <p:txBody>
          <a:bodyPr/>
          <a:lstStyle/>
          <a:p>
            <a:fld id="{3C09345A-367D-4D89-BB2F-6DBAD38C9E98}" type="slidenum">
              <a:rPr lang="de-AT" altLang="de-DE"/>
              <a:pPr/>
              <a:t>12</a:t>
            </a:fld>
            <a:endParaRPr lang="de-AT" altLang="de-DE"/>
          </a:p>
        </p:txBody>
      </p:sp>
      <p:sp>
        <p:nvSpPr>
          <p:cNvPr id="40961"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dt"/>
          </p:nvPr>
        </p:nvSpPr>
        <p:spPr>
          <a:ln/>
        </p:spPr>
        <p:txBody>
          <a:bodyPr/>
          <a:lstStyle/>
          <a:p>
            <a:r>
              <a:rPr lang="de-AT" altLang="de-DE"/>
              <a:t>28.02.2018</a:t>
            </a:r>
          </a:p>
        </p:txBody>
      </p:sp>
      <p:sp>
        <p:nvSpPr>
          <p:cNvPr id="6" name="Rectangle 6"/>
          <p:cNvSpPr>
            <a:spLocks noGrp="1" noChangeArrowheads="1"/>
          </p:cNvSpPr>
          <p:nvPr>
            <p:ph type="sldNum"/>
          </p:nvPr>
        </p:nvSpPr>
        <p:spPr>
          <a:ln/>
        </p:spPr>
        <p:txBody>
          <a:bodyPr/>
          <a:lstStyle/>
          <a:p>
            <a:fld id="{7D64E28D-686D-44BC-A919-12B65835A441}" type="slidenum">
              <a:rPr lang="de-AT" altLang="de-DE"/>
              <a:pPr/>
              <a:t>13</a:t>
            </a:fld>
            <a:endParaRPr lang="de-AT" altLang="de-DE"/>
          </a:p>
        </p:txBody>
      </p:sp>
      <p:sp>
        <p:nvSpPr>
          <p:cNvPr id="41985"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Text Box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ct val="0"/>
              </a:spcBef>
              <a:tabLst>
                <a:tab pos="723900" algn="l"/>
                <a:tab pos="1447800" algn="l"/>
                <a:tab pos="2171700" algn="l"/>
                <a:tab pos="2895600" algn="l"/>
                <a:tab pos="3619500" algn="l"/>
                <a:tab pos="4343400" algn="l"/>
                <a:tab pos="5067300" algn="l"/>
              </a:tabLst>
            </a:pPr>
            <a:r>
              <a:rPr lang="de-AT" altLang="de-DE">
                <a:latin typeface="Calibri" charset="0"/>
                <a:ea typeface="Microsoft YaHei" charset="-122"/>
              </a:rPr>
              <a:t>Beispiel für Investmentplanung – Zeithorizonte – der Plan auf der Serviette</a:t>
            </a:r>
          </a:p>
        </p:txBody>
      </p:sp>
      <p:sp>
        <p:nvSpPr>
          <p:cNvPr id="41987" name="Text Box 3"/>
          <p:cNvSpPr txBox="1">
            <a:spLocks noChangeArrowheads="1"/>
          </p:cNvSpPr>
          <p:nvPr/>
        </p:nvSpPr>
        <p:spPr bwMode="auto">
          <a:xfrm>
            <a:off x="3851275" y="9428163"/>
            <a:ext cx="2944813"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tabLst>
                <a:tab pos="723900" algn="l"/>
                <a:tab pos="1447800" algn="l"/>
                <a:tab pos="2171700" algn="l"/>
                <a:tab pos="2895600" algn="l"/>
              </a:tabLst>
              <a:defRPr>
                <a:solidFill>
                  <a:srgbClr val="000000"/>
                </a:solidFill>
                <a:latin typeface="Arial" charset="0"/>
                <a:ea typeface="Microsoft YaHei" charset="-122"/>
              </a:defRPr>
            </a:lvl1pPr>
            <a:lvl2pPr>
              <a:tabLst>
                <a:tab pos="723900" algn="l"/>
                <a:tab pos="1447800" algn="l"/>
                <a:tab pos="2171700" algn="l"/>
                <a:tab pos="2895600" algn="l"/>
              </a:tabLst>
              <a:defRPr>
                <a:solidFill>
                  <a:srgbClr val="000000"/>
                </a:solidFill>
                <a:latin typeface="Arial" charset="0"/>
                <a:ea typeface="Microsoft YaHei" charset="-122"/>
              </a:defRPr>
            </a:lvl2pPr>
            <a:lvl3pPr>
              <a:tabLst>
                <a:tab pos="723900" algn="l"/>
                <a:tab pos="1447800" algn="l"/>
                <a:tab pos="2171700" algn="l"/>
                <a:tab pos="2895600" algn="l"/>
              </a:tabLst>
              <a:defRPr>
                <a:solidFill>
                  <a:srgbClr val="000000"/>
                </a:solidFill>
                <a:latin typeface="Arial" charset="0"/>
                <a:ea typeface="Microsoft YaHei" charset="-122"/>
              </a:defRPr>
            </a:lvl3pPr>
            <a:lvl4pPr>
              <a:tabLst>
                <a:tab pos="723900" algn="l"/>
                <a:tab pos="1447800" algn="l"/>
                <a:tab pos="2171700" algn="l"/>
                <a:tab pos="2895600" algn="l"/>
              </a:tabLst>
              <a:defRPr>
                <a:solidFill>
                  <a:srgbClr val="000000"/>
                </a:solidFill>
                <a:latin typeface="Arial" charset="0"/>
                <a:ea typeface="Microsoft YaHei" charset="-122"/>
              </a:defRPr>
            </a:lvl4pPr>
            <a:lvl5pPr>
              <a:tabLst>
                <a:tab pos="723900" algn="l"/>
                <a:tab pos="1447800" algn="l"/>
                <a:tab pos="2171700" algn="l"/>
                <a:tab pos="2895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9pPr>
          </a:lstStyle>
          <a:p>
            <a:pPr algn="r" hangingPunct="1">
              <a:lnSpc>
                <a:spcPct val="100000"/>
              </a:lnSpc>
            </a:pPr>
            <a:fld id="{53B180AD-A667-4275-BCF4-9D707B32AAAC}" type="slidenum">
              <a:rPr lang="de-AT" altLang="de-DE" sz="1200">
                <a:latin typeface="Calibri" charset="0"/>
              </a:rPr>
              <a:pPr algn="r" hangingPunct="1">
                <a:lnSpc>
                  <a:spcPct val="100000"/>
                </a:lnSpc>
              </a:pPr>
              <a:t>13</a:t>
            </a:fld>
            <a:endParaRPr lang="de-AT" altLang="de-DE" sz="1200">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dt"/>
          </p:nvPr>
        </p:nvSpPr>
        <p:spPr>
          <a:ln/>
        </p:spPr>
        <p:txBody>
          <a:bodyPr/>
          <a:lstStyle/>
          <a:p>
            <a:r>
              <a:rPr lang="de-AT" altLang="de-DE"/>
              <a:t>28.02.2018</a:t>
            </a:r>
          </a:p>
        </p:txBody>
      </p:sp>
      <p:sp>
        <p:nvSpPr>
          <p:cNvPr id="6" name="Rectangle 6"/>
          <p:cNvSpPr>
            <a:spLocks noGrp="1" noChangeArrowheads="1"/>
          </p:cNvSpPr>
          <p:nvPr>
            <p:ph type="sldNum"/>
          </p:nvPr>
        </p:nvSpPr>
        <p:spPr>
          <a:ln/>
        </p:spPr>
        <p:txBody>
          <a:bodyPr/>
          <a:lstStyle/>
          <a:p>
            <a:fld id="{F0982FCF-8FE0-4F5F-8749-1A443ACCEEB0}" type="slidenum">
              <a:rPr lang="de-AT" altLang="de-DE"/>
              <a:pPr/>
              <a:t>14</a:t>
            </a:fld>
            <a:endParaRPr lang="de-AT" altLang="de-DE"/>
          </a:p>
        </p:txBody>
      </p:sp>
      <p:sp>
        <p:nvSpPr>
          <p:cNvPr id="43009"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Text Box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ct val="0"/>
              </a:spcBef>
              <a:tabLst>
                <a:tab pos="723900" algn="l"/>
                <a:tab pos="1447800" algn="l"/>
                <a:tab pos="2171700" algn="l"/>
                <a:tab pos="2895600" algn="l"/>
                <a:tab pos="3619500" algn="l"/>
                <a:tab pos="4343400" algn="l"/>
                <a:tab pos="5067300" algn="l"/>
              </a:tabLst>
            </a:pPr>
            <a:r>
              <a:rPr lang="de-AT" altLang="de-DE" dirty="0">
                <a:latin typeface="Calibri" charset="0"/>
                <a:ea typeface="Microsoft YaHei" charset="-122"/>
              </a:rPr>
              <a:t>Übersetzung in „Asset Allocation“ – ein einfacher Plan – aber damit ¾ des Erfolgs Ihres Investments erreicht. Diese Grundlage des Investmentplans ist der geringste Aufwand, hat aber den größten Einfluss auf den Erfolg Ihres Investments. Das ist die Grundlage, auf der alles weitere aufbauen soll. Somit können wir hier aufhören und ich kann Ihnen gratulieren, dass Sie soviel in so kurzer Zeit erreicht haben. Aber ich würde Ihnen gerne einen knappen Ausblick auf die weiteren Schritte geben, damit Sie erahnen, um wieviel komplizierter die Details der Umsetzung sind (und damit meine Dienstleistung besser würdigen können).</a:t>
            </a:r>
          </a:p>
        </p:txBody>
      </p:sp>
      <p:sp>
        <p:nvSpPr>
          <p:cNvPr id="43011" name="Text Box 3"/>
          <p:cNvSpPr txBox="1">
            <a:spLocks noChangeArrowheads="1"/>
          </p:cNvSpPr>
          <p:nvPr/>
        </p:nvSpPr>
        <p:spPr bwMode="auto">
          <a:xfrm>
            <a:off x="3851275" y="9428163"/>
            <a:ext cx="2944813"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tabLst>
                <a:tab pos="723900" algn="l"/>
                <a:tab pos="1447800" algn="l"/>
                <a:tab pos="2171700" algn="l"/>
                <a:tab pos="2895600" algn="l"/>
              </a:tabLst>
              <a:defRPr>
                <a:solidFill>
                  <a:srgbClr val="000000"/>
                </a:solidFill>
                <a:latin typeface="Arial" charset="0"/>
                <a:ea typeface="Microsoft YaHei" charset="-122"/>
              </a:defRPr>
            </a:lvl1pPr>
            <a:lvl2pPr>
              <a:tabLst>
                <a:tab pos="723900" algn="l"/>
                <a:tab pos="1447800" algn="l"/>
                <a:tab pos="2171700" algn="l"/>
                <a:tab pos="2895600" algn="l"/>
              </a:tabLst>
              <a:defRPr>
                <a:solidFill>
                  <a:srgbClr val="000000"/>
                </a:solidFill>
                <a:latin typeface="Arial" charset="0"/>
                <a:ea typeface="Microsoft YaHei" charset="-122"/>
              </a:defRPr>
            </a:lvl2pPr>
            <a:lvl3pPr>
              <a:tabLst>
                <a:tab pos="723900" algn="l"/>
                <a:tab pos="1447800" algn="l"/>
                <a:tab pos="2171700" algn="l"/>
                <a:tab pos="2895600" algn="l"/>
              </a:tabLst>
              <a:defRPr>
                <a:solidFill>
                  <a:srgbClr val="000000"/>
                </a:solidFill>
                <a:latin typeface="Arial" charset="0"/>
                <a:ea typeface="Microsoft YaHei" charset="-122"/>
              </a:defRPr>
            </a:lvl3pPr>
            <a:lvl4pPr>
              <a:tabLst>
                <a:tab pos="723900" algn="l"/>
                <a:tab pos="1447800" algn="l"/>
                <a:tab pos="2171700" algn="l"/>
                <a:tab pos="2895600" algn="l"/>
              </a:tabLst>
              <a:defRPr>
                <a:solidFill>
                  <a:srgbClr val="000000"/>
                </a:solidFill>
                <a:latin typeface="Arial" charset="0"/>
                <a:ea typeface="Microsoft YaHei" charset="-122"/>
              </a:defRPr>
            </a:lvl4pPr>
            <a:lvl5pPr>
              <a:tabLst>
                <a:tab pos="723900" algn="l"/>
                <a:tab pos="1447800" algn="l"/>
                <a:tab pos="2171700" algn="l"/>
                <a:tab pos="2895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9pPr>
          </a:lstStyle>
          <a:p>
            <a:pPr algn="r" hangingPunct="1">
              <a:lnSpc>
                <a:spcPct val="100000"/>
              </a:lnSpc>
            </a:pPr>
            <a:fld id="{0C2556FD-5D0F-4E08-B9D9-CCCBC643B98F}" type="slidenum">
              <a:rPr lang="de-AT" altLang="de-DE" sz="1200">
                <a:latin typeface="Calibri" charset="0"/>
              </a:rPr>
              <a:pPr algn="r" hangingPunct="1">
                <a:lnSpc>
                  <a:spcPct val="100000"/>
                </a:lnSpc>
              </a:pPr>
              <a:t>14</a:t>
            </a:fld>
            <a:endParaRPr lang="de-AT" altLang="de-DE" sz="1200">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dt"/>
          </p:nvPr>
        </p:nvSpPr>
        <p:spPr>
          <a:ln/>
        </p:spPr>
        <p:txBody>
          <a:bodyPr/>
          <a:lstStyle/>
          <a:p>
            <a:r>
              <a:rPr lang="de-AT" altLang="de-DE"/>
              <a:t>28.02.2018</a:t>
            </a:r>
          </a:p>
        </p:txBody>
      </p:sp>
      <p:sp>
        <p:nvSpPr>
          <p:cNvPr id="5" name="Rectangle 6"/>
          <p:cNvSpPr>
            <a:spLocks noGrp="1" noChangeArrowheads="1"/>
          </p:cNvSpPr>
          <p:nvPr>
            <p:ph type="sldNum"/>
          </p:nvPr>
        </p:nvSpPr>
        <p:spPr>
          <a:ln/>
        </p:spPr>
        <p:txBody>
          <a:bodyPr/>
          <a:lstStyle/>
          <a:p>
            <a:fld id="{091A8A7C-969C-40D4-B69F-55DDA0DDE831}" type="slidenum">
              <a:rPr lang="de-AT" altLang="de-DE"/>
              <a:pPr/>
              <a:t>15</a:t>
            </a:fld>
            <a:endParaRPr lang="de-AT" altLang="de-DE"/>
          </a:p>
        </p:txBody>
      </p:sp>
      <p:sp>
        <p:nvSpPr>
          <p:cNvPr id="45057"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dt"/>
          </p:nvPr>
        </p:nvSpPr>
        <p:spPr>
          <a:ln/>
        </p:spPr>
        <p:txBody>
          <a:bodyPr/>
          <a:lstStyle/>
          <a:p>
            <a:r>
              <a:rPr lang="de-AT" altLang="de-DE"/>
              <a:t>28.02.2018</a:t>
            </a:r>
          </a:p>
        </p:txBody>
      </p:sp>
      <p:sp>
        <p:nvSpPr>
          <p:cNvPr id="5" name="Rectangle 6"/>
          <p:cNvSpPr>
            <a:spLocks noGrp="1" noChangeArrowheads="1"/>
          </p:cNvSpPr>
          <p:nvPr>
            <p:ph type="sldNum"/>
          </p:nvPr>
        </p:nvSpPr>
        <p:spPr>
          <a:ln/>
        </p:spPr>
        <p:txBody>
          <a:bodyPr/>
          <a:lstStyle/>
          <a:p>
            <a:fld id="{B84BFF83-3E59-46EF-A44D-63D6B5735AC0}" type="slidenum">
              <a:rPr lang="de-AT" altLang="de-DE"/>
              <a:pPr/>
              <a:t>21</a:t>
            </a:fld>
            <a:endParaRPr lang="de-AT" altLang="de-DE"/>
          </a:p>
        </p:txBody>
      </p:sp>
      <p:sp>
        <p:nvSpPr>
          <p:cNvPr id="47105"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Rectangle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dt"/>
          </p:nvPr>
        </p:nvSpPr>
        <p:spPr>
          <a:ln/>
        </p:spPr>
        <p:txBody>
          <a:bodyPr/>
          <a:lstStyle/>
          <a:p>
            <a:r>
              <a:rPr lang="de-AT" altLang="de-DE"/>
              <a:t>28.02.2018</a:t>
            </a:r>
          </a:p>
        </p:txBody>
      </p:sp>
      <p:sp>
        <p:nvSpPr>
          <p:cNvPr id="6" name="Rectangle 6"/>
          <p:cNvSpPr>
            <a:spLocks noGrp="1" noChangeArrowheads="1"/>
          </p:cNvSpPr>
          <p:nvPr>
            <p:ph type="sldNum"/>
          </p:nvPr>
        </p:nvSpPr>
        <p:spPr>
          <a:ln/>
        </p:spPr>
        <p:txBody>
          <a:bodyPr/>
          <a:lstStyle/>
          <a:p>
            <a:fld id="{6460F9DF-EA61-41DB-90FB-89A04E2E6D84}" type="slidenum">
              <a:rPr lang="de-AT" altLang="de-DE"/>
              <a:pPr/>
              <a:t>22</a:t>
            </a:fld>
            <a:endParaRPr lang="de-AT" altLang="de-DE"/>
          </a:p>
        </p:txBody>
      </p:sp>
      <p:sp>
        <p:nvSpPr>
          <p:cNvPr id="50177"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78" name="Text Box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ct val="0"/>
              </a:spcBef>
              <a:tabLst>
                <a:tab pos="723900" algn="l"/>
                <a:tab pos="1447800" algn="l"/>
                <a:tab pos="2171700" algn="l"/>
                <a:tab pos="2895600" algn="l"/>
                <a:tab pos="3619500" algn="l"/>
                <a:tab pos="4343400" algn="l"/>
                <a:tab pos="5067300" algn="l"/>
              </a:tabLst>
            </a:pPr>
            <a:r>
              <a:rPr lang="de-AT" altLang="de-DE">
                <a:latin typeface="Calibri" charset="0"/>
                <a:ea typeface="Microsoft YaHei" charset="-122"/>
              </a:rPr>
              <a:t>Somit das an aktuelle Marktsituation angepasste Portfolio: a) Verringerung der Aktienquote, b) spezielle Auswahl von Anleihe- und Aktiensegmenten: gut, wenn Sie‘s tun – aber es macht nur ¼ des Investment-Erfolgs aus.</a:t>
            </a:r>
          </a:p>
          <a:p>
            <a:pPr eaLnBrk="1" hangingPunct="1">
              <a:spcBef>
                <a:spcPct val="0"/>
              </a:spcBef>
              <a:tabLst>
                <a:tab pos="723900" algn="l"/>
                <a:tab pos="1447800" algn="l"/>
                <a:tab pos="2171700" algn="l"/>
                <a:tab pos="2895600" algn="l"/>
                <a:tab pos="3619500" algn="l"/>
                <a:tab pos="4343400" algn="l"/>
                <a:tab pos="5067300" algn="l"/>
              </a:tabLst>
            </a:pPr>
            <a:endParaRPr lang="de-AT" altLang="de-DE">
              <a:latin typeface="Calibri" charset="0"/>
              <a:ea typeface="Microsoft YaHei" charset="-122"/>
            </a:endParaRPr>
          </a:p>
        </p:txBody>
      </p:sp>
      <p:sp>
        <p:nvSpPr>
          <p:cNvPr id="50179" name="Text Box 3"/>
          <p:cNvSpPr txBox="1">
            <a:spLocks noChangeArrowheads="1"/>
          </p:cNvSpPr>
          <p:nvPr/>
        </p:nvSpPr>
        <p:spPr bwMode="auto">
          <a:xfrm>
            <a:off x="3851275" y="9428163"/>
            <a:ext cx="2944813"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tabLst>
                <a:tab pos="723900" algn="l"/>
                <a:tab pos="1447800" algn="l"/>
                <a:tab pos="2171700" algn="l"/>
                <a:tab pos="2895600" algn="l"/>
              </a:tabLst>
              <a:defRPr>
                <a:solidFill>
                  <a:srgbClr val="000000"/>
                </a:solidFill>
                <a:latin typeface="Arial" charset="0"/>
                <a:ea typeface="Microsoft YaHei" charset="-122"/>
              </a:defRPr>
            </a:lvl1pPr>
            <a:lvl2pPr>
              <a:tabLst>
                <a:tab pos="723900" algn="l"/>
                <a:tab pos="1447800" algn="l"/>
                <a:tab pos="2171700" algn="l"/>
                <a:tab pos="2895600" algn="l"/>
              </a:tabLst>
              <a:defRPr>
                <a:solidFill>
                  <a:srgbClr val="000000"/>
                </a:solidFill>
                <a:latin typeface="Arial" charset="0"/>
                <a:ea typeface="Microsoft YaHei" charset="-122"/>
              </a:defRPr>
            </a:lvl2pPr>
            <a:lvl3pPr>
              <a:tabLst>
                <a:tab pos="723900" algn="l"/>
                <a:tab pos="1447800" algn="l"/>
                <a:tab pos="2171700" algn="l"/>
                <a:tab pos="2895600" algn="l"/>
              </a:tabLst>
              <a:defRPr>
                <a:solidFill>
                  <a:srgbClr val="000000"/>
                </a:solidFill>
                <a:latin typeface="Arial" charset="0"/>
                <a:ea typeface="Microsoft YaHei" charset="-122"/>
              </a:defRPr>
            </a:lvl3pPr>
            <a:lvl4pPr>
              <a:tabLst>
                <a:tab pos="723900" algn="l"/>
                <a:tab pos="1447800" algn="l"/>
                <a:tab pos="2171700" algn="l"/>
                <a:tab pos="2895600" algn="l"/>
              </a:tabLst>
              <a:defRPr>
                <a:solidFill>
                  <a:srgbClr val="000000"/>
                </a:solidFill>
                <a:latin typeface="Arial" charset="0"/>
                <a:ea typeface="Microsoft YaHei" charset="-122"/>
              </a:defRPr>
            </a:lvl4pPr>
            <a:lvl5pPr>
              <a:tabLst>
                <a:tab pos="723900" algn="l"/>
                <a:tab pos="1447800" algn="l"/>
                <a:tab pos="2171700" algn="l"/>
                <a:tab pos="2895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9pPr>
          </a:lstStyle>
          <a:p>
            <a:pPr algn="r" hangingPunct="1">
              <a:lnSpc>
                <a:spcPct val="100000"/>
              </a:lnSpc>
            </a:pPr>
            <a:fld id="{68DEE1A7-097E-4949-968C-8E1E9726D063}" type="slidenum">
              <a:rPr lang="de-AT" altLang="de-DE" sz="1200">
                <a:latin typeface="Calibri" charset="0"/>
              </a:rPr>
              <a:pPr algn="r" hangingPunct="1">
                <a:lnSpc>
                  <a:spcPct val="100000"/>
                </a:lnSpc>
              </a:pPr>
              <a:t>22</a:t>
            </a:fld>
            <a:endParaRPr lang="de-AT" altLang="de-DE" sz="1200">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dt"/>
          </p:nvPr>
        </p:nvSpPr>
        <p:spPr>
          <a:ln/>
        </p:spPr>
        <p:txBody>
          <a:bodyPr/>
          <a:lstStyle/>
          <a:p>
            <a:r>
              <a:rPr lang="de-AT" altLang="de-DE"/>
              <a:t>28.02.2018</a:t>
            </a:r>
          </a:p>
        </p:txBody>
      </p:sp>
      <p:sp>
        <p:nvSpPr>
          <p:cNvPr id="6" name="Rectangle 6"/>
          <p:cNvSpPr>
            <a:spLocks noGrp="1" noChangeArrowheads="1"/>
          </p:cNvSpPr>
          <p:nvPr>
            <p:ph type="sldNum"/>
          </p:nvPr>
        </p:nvSpPr>
        <p:spPr>
          <a:ln/>
        </p:spPr>
        <p:txBody>
          <a:bodyPr/>
          <a:lstStyle/>
          <a:p>
            <a:fld id="{00E8B807-7EC2-43B0-99F7-08F95C456447}" type="slidenum">
              <a:rPr lang="de-AT" altLang="de-DE"/>
              <a:pPr/>
              <a:t>24</a:t>
            </a:fld>
            <a:endParaRPr lang="de-AT" altLang="de-DE"/>
          </a:p>
        </p:txBody>
      </p:sp>
      <p:sp>
        <p:nvSpPr>
          <p:cNvPr id="46081"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Text Box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ct val="0"/>
              </a:spcBef>
              <a:tabLst>
                <a:tab pos="723900" algn="l"/>
                <a:tab pos="1447800" algn="l"/>
                <a:tab pos="2171700" algn="l"/>
                <a:tab pos="2895600" algn="l"/>
                <a:tab pos="3619500" algn="l"/>
                <a:tab pos="4343400" algn="l"/>
                <a:tab pos="5067300" algn="l"/>
              </a:tabLst>
            </a:pPr>
            <a:r>
              <a:rPr lang="de-AT" altLang="de-DE">
                <a:latin typeface="Calibri" charset="0"/>
                <a:ea typeface="Microsoft YaHei" charset="-122"/>
              </a:rPr>
              <a:t>Andere Darstellung des Verhältnisses von Risiko und Rendite: Schwankung über 1 Jahr … über 20 Jahre: Abnahme der Streuung = Unsicherheit. Viele Informationen in dieser Grafik; Konzentration auf graue Balken, Aktien. Auf 1 Jahr exorbitante Bandbreite – 100% - auf 10 Jahre Reduktion auf 25%, 20 Jahre 14%. Normalverteilung Glockenkurve, d.h. Wahrscheinlichkeit, dass nach 10 Jahren Bruttoertrag zwischen 6% und 12% liegt, beträgt 85%. Schlussfolgerung: für lange Zeiträume möglichst hohes Risiko (weil damit höherer Ertrag), kurzfristig möglichst niedriges Risiko, weil Unsicherheit exorbitant hoch (Investieren &lt;&gt; Spekulation)</a:t>
            </a:r>
          </a:p>
        </p:txBody>
      </p:sp>
      <p:sp>
        <p:nvSpPr>
          <p:cNvPr id="46083" name="Text Box 3"/>
          <p:cNvSpPr txBox="1">
            <a:spLocks noChangeArrowheads="1"/>
          </p:cNvSpPr>
          <p:nvPr/>
        </p:nvSpPr>
        <p:spPr bwMode="auto">
          <a:xfrm>
            <a:off x="3851275" y="9428163"/>
            <a:ext cx="2944813"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tabLst>
                <a:tab pos="723900" algn="l"/>
                <a:tab pos="1447800" algn="l"/>
                <a:tab pos="2171700" algn="l"/>
                <a:tab pos="2895600" algn="l"/>
              </a:tabLst>
              <a:defRPr>
                <a:solidFill>
                  <a:srgbClr val="000000"/>
                </a:solidFill>
                <a:latin typeface="Arial" charset="0"/>
                <a:ea typeface="Microsoft YaHei" charset="-122"/>
              </a:defRPr>
            </a:lvl1pPr>
            <a:lvl2pPr>
              <a:tabLst>
                <a:tab pos="723900" algn="l"/>
                <a:tab pos="1447800" algn="l"/>
                <a:tab pos="2171700" algn="l"/>
                <a:tab pos="2895600" algn="l"/>
              </a:tabLst>
              <a:defRPr>
                <a:solidFill>
                  <a:srgbClr val="000000"/>
                </a:solidFill>
                <a:latin typeface="Arial" charset="0"/>
                <a:ea typeface="Microsoft YaHei" charset="-122"/>
              </a:defRPr>
            </a:lvl2pPr>
            <a:lvl3pPr>
              <a:tabLst>
                <a:tab pos="723900" algn="l"/>
                <a:tab pos="1447800" algn="l"/>
                <a:tab pos="2171700" algn="l"/>
                <a:tab pos="2895600" algn="l"/>
              </a:tabLst>
              <a:defRPr>
                <a:solidFill>
                  <a:srgbClr val="000000"/>
                </a:solidFill>
                <a:latin typeface="Arial" charset="0"/>
                <a:ea typeface="Microsoft YaHei" charset="-122"/>
              </a:defRPr>
            </a:lvl3pPr>
            <a:lvl4pPr>
              <a:tabLst>
                <a:tab pos="723900" algn="l"/>
                <a:tab pos="1447800" algn="l"/>
                <a:tab pos="2171700" algn="l"/>
                <a:tab pos="2895600" algn="l"/>
              </a:tabLst>
              <a:defRPr>
                <a:solidFill>
                  <a:srgbClr val="000000"/>
                </a:solidFill>
                <a:latin typeface="Arial" charset="0"/>
                <a:ea typeface="Microsoft YaHei" charset="-122"/>
              </a:defRPr>
            </a:lvl4pPr>
            <a:lvl5pPr>
              <a:tabLst>
                <a:tab pos="723900" algn="l"/>
                <a:tab pos="1447800" algn="l"/>
                <a:tab pos="2171700" algn="l"/>
                <a:tab pos="2895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9pPr>
          </a:lstStyle>
          <a:p>
            <a:pPr algn="r" hangingPunct="1">
              <a:lnSpc>
                <a:spcPct val="100000"/>
              </a:lnSpc>
            </a:pPr>
            <a:fld id="{4F620F81-0F39-4495-B6F4-E087B3B7D1C7}" type="slidenum">
              <a:rPr lang="de-AT" altLang="de-DE" sz="1200">
                <a:latin typeface="Calibri" charset="0"/>
              </a:rPr>
              <a:pPr algn="r" hangingPunct="1">
                <a:lnSpc>
                  <a:spcPct val="100000"/>
                </a:lnSpc>
              </a:pPr>
              <a:t>24</a:t>
            </a:fld>
            <a:endParaRPr lang="de-AT" altLang="de-DE" sz="1200">
              <a:latin typeface="Calibri"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dt"/>
          </p:nvPr>
        </p:nvSpPr>
        <p:spPr>
          <a:ln/>
        </p:spPr>
        <p:txBody>
          <a:bodyPr/>
          <a:lstStyle/>
          <a:p>
            <a:r>
              <a:rPr lang="de-AT" altLang="de-DE"/>
              <a:t>28.02.2018</a:t>
            </a:r>
          </a:p>
        </p:txBody>
      </p:sp>
      <p:sp>
        <p:nvSpPr>
          <p:cNvPr id="6" name="Rectangle 6"/>
          <p:cNvSpPr>
            <a:spLocks noGrp="1" noChangeArrowheads="1"/>
          </p:cNvSpPr>
          <p:nvPr>
            <p:ph type="sldNum"/>
          </p:nvPr>
        </p:nvSpPr>
        <p:spPr>
          <a:ln/>
        </p:spPr>
        <p:txBody>
          <a:bodyPr/>
          <a:lstStyle/>
          <a:p>
            <a:fld id="{55AEFDAF-3A8D-4BAD-A8C3-BEECC21A10AE}" type="slidenum">
              <a:rPr lang="de-AT" altLang="de-DE"/>
              <a:pPr/>
              <a:t>25</a:t>
            </a:fld>
            <a:endParaRPr lang="de-AT" altLang="de-DE"/>
          </a:p>
        </p:txBody>
      </p:sp>
      <p:sp>
        <p:nvSpPr>
          <p:cNvPr id="49153"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Text Box 2"/>
          <p:cNvSpPr txBox="1">
            <a:spLocks noGrp="1" noChangeArrowheads="1"/>
          </p:cNvSpPr>
          <p:nvPr>
            <p:ph type="body" idx="1"/>
          </p:nvPr>
        </p:nvSpPr>
        <p:spPr bwMode="auto">
          <a:xfrm>
            <a:off x="679450" y="4714875"/>
            <a:ext cx="5438775"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ct val="0"/>
              </a:spcBef>
              <a:tabLst>
                <a:tab pos="723900" algn="l"/>
                <a:tab pos="1447800" algn="l"/>
                <a:tab pos="2171700" algn="l"/>
                <a:tab pos="2895600" algn="l"/>
                <a:tab pos="3619500" algn="l"/>
                <a:tab pos="4343400" algn="l"/>
                <a:tab pos="5067300" algn="l"/>
              </a:tabLst>
            </a:pPr>
            <a:r>
              <a:rPr lang="de-AT" altLang="de-DE">
                <a:latin typeface="Calibri" charset="0"/>
                <a:ea typeface="Microsoft YaHei" charset="-122"/>
              </a:rPr>
              <a:t>Differenziertes Bild; in Blau: Anleihen, Grün: Aktien; im wesentlichen hohe Korrelation zwischen „Risiko“ (=Volatilität) und Rendite: je höher das Risiko, desto höher der Ertrag. Risiko und Rendite hängen voneinander ab.</a:t>
            </a:r>
          </a:p>
        </p:txBody>
      </p:sp>
      <p:sp>
        <p:nvSpPr>
          <p:cNvPr id="49155" name="Text Box 3"/>
          <p:cNvSpPr txBox="1">
            <a:spLocks noChangeArrowheads="1"/>
          </p:cNvSpPr>
          <p:nvPr/>
        </p:nvSpPr>
        <p:spPr bwMode="auto">
          <a:xfrm>
            <a:off x="3851275" y="9428163"/>
            <a:ext cx="2944813"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tabLst>
                <a:tab pos="723900" algn="l"/>
                <a:tab pos="1447800" algn="l"/>
                <a:tab pos="2171700" algn="l"/>
                <a:tab pos="2895600" algn="l"/>
              </a:tabLst>
              <a:defRPr>
                <a:solidFill>
                  <a:srgbClr val="000000"/>
                </a:solidFill>
                <a:latin typeface="Arial" charset="0"/>
                <a:ea typeface="Microsoft YaHei" charset="-122"/>
              </a:defRPr>
            </a:lvl1pPr>
            <a:lvl2pPr>
              <a:tabLst>
                <a:tab pos="723900" algn="l"/>
                <a:tab pos="1447800" algn="l"/>
                <a:tab pos="2171700" algn="l"/>
                <a:tab pos="2895600" algn="l"/>
              </a:tabLst>
              <a:defRPr>
                <a:solidFill>
                  <a:srgbClr val="000000"/>
                </a:solidFill>
                <a:latin typeface="Arial" charset="0"/>
                <a:ea typeface="Microsoft YaHei" charset="-122"/>
              </a:defRPr>
            </a:lvl2pPr>
            <a:lvl3pPr>
              <a:tabLst>
                <a:tab pos="723900" algn="l"/>
                <a:tab pos="1447800" algn="l"/>
                <a:tab pos="2171700" algn="l"/>
                <a:tab pos="2895600" algn="l"/>
              </a:tabLst>
              <a:defRPr>
                <a:solidFill>
                  <a:srgbClr val="000000"/>
                </a:solidFill>
                <a:latin typeface="Arial" charset="0"/>
                <a:ea typeface="Microsoft YaHei" charset="-122"/>
              </a:defRPr>
            </a:lvl3pPr>
            <a:lvl4pPr>
              <a:tabLst>
                <a:tab pos="723900" algn="l"/>
                <a:tab pos="1447800" algn="l"/>
                <a:tab pos="2171700" algn="l"/>
                <a:tab pos="2895600" algn="l"/>
              </a:tabLst>
              <a:defRPr>
                <a:solidFill>
                  <a:srgbClr val="000000"/>
                </a:solidFill>
                <a:latin typeface="Arial" charset="0"/>
                <a:ea typeface="Microsoft YaHei" charset="-122"/>
              </a:defRPr>
            </a:lvl4pPr>
            <a:lvl5pPr>
              <a:tabLst>
                <a:tab pos="723900" algn="l"/>
                <a:tab pos="1447800" algn="l"/>
                <a:tab pos="2171700" algn="l"/>
                <a:tab pos="2895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9pPr>
          </a:lstStyle>
          <a:p>
            <a:pPr algn="r" hangingPunct="1">
              <a:lnSpc>
                <a:spcPct val="100000"/>
              </a:lnSpc>
            </a:pPr>
            <a:fld id="{3BF45275-B90F-4C94-8C10-ED9F0D9F6D71}" type="slidenum">
              <a:rPr lang="de-AT" altLang="de-DE" sz="1200">
                <a:latin typeface="Calibri" charset="0"/>
              </a:rPr>
              <a:pPr algn="r" hangingPunct="1">
                <a:lnSpc>
                  <a:spcPct val="100000"/>
                </a:lnSpc>
              </a:pPr>
              <a:t>25</a:t>
            </a:fld>
            <a:endParaRPr lang="de-AT" altLang="de-DE" sz="120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AT"/>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7800B4DB-A17D-4FB1-A226-7AECFFAFBC2A}" type="slidenum">
              <a:rPr lang="de-AT" altLang="de-DE"/>
              <a:pPr/>
              <a:t>‹Nr.›</a:t>
            </a:fld>
            <a:endParaRPr lang="de-AT" altLang="de-DE"/>
          </a:p>
        </p:txBody>
      </p:sp>
    </p:spTree>
    <p:extLst>
      <p:ext uri="{BB962C8B-B14F-4D97-AF65-F5344CB8AC3E}">
        <p14:creationId xmlns:p14="http://schemas.microsoft.com/office/powerpoint/2010/main" val="2177418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D0624EDC-2495-4B46-9164-7F3A9FE29A20}" type="slidenum">
              <a:rPr lang="de-AT" altLang="de-DE"/>
              <a:pPr/>
              <a:t>‹Nr.›</a:t>
            </a:fld>
            <a:endParaRPr lang="de-AT" altLang="de-DE"/>
          </a:p>
        </p:txBody>
      </p:sp>
    </p:spTree>
    <p:extLst>
      <p:ext uri="{BB962C8B-B14F-4D97-AF65-F5344CB8AC3E}">
        <p14:creationId xmlns:p14="http://schemas.microsoft.com/office/powerpoint/2010/main" val="2128001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587CE506-B1ED-43A6-B3C0-705044280DFB}" type="slidenum">
              <a:rPr lang="de-AT" altLang="de-DE"/>
              <a:pPr/>
              <a:t>‹Nr.›</a:t>
            </a:fld>
            <a:endParaRPr lang="de-AT" altLang="de-DE"/>
          </a:p>
        </p:txBody>
      </p:sp>
    </p:spTree>
    <p:extLst>
      <p:ext uri="{BB962C8B-B14F-4D97-AF65-F5344CB8AC3E}">
        <p14:creationId xmlns:p14="http://schemas.microsoft.com/office/powerpoint/2010/main" val="1120000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457200" y="16002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4646613" y="16002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Datumsplatzhalter 4"/>
          <p:cNvSpPr>
            <a:spLocks noGrp="1"/>
          </p:cNvSpPr>
          <p:nvPr>
            <p:ph type="dt" idx="10"/>
          </p:nvPr>
        </p:nvSpPr>
        <p:spPr/>
        <p:txBody>
          <a:bodyPr/>
          <a:lstStyle>
            <a:lvl1pPr>
              <a:defRPr/>
            </a:lvl1pPr>
          </a:lstStyle>
          <a:p>
            <a:r>
              <a:rPr lang="de-AT" altLang="de-DE"/>
              <a:t>28.02.2018</a:t>
            </a:r>
          </a:p>
        </p:txBody>
      </p:sp>
      <p:sp>
        <p:nvSpPr>
          <p:cNvPr id="6" name="Foliennummernplatzhalter 5"/>
          <p:cNvSpPr>
            <a:spLocks noGrp="1"/>
          </p:cNvSpPr>
          <p:nvPr>
            <p:ph type="sldNum" idx="11"/>
          </p:nvPr>
        </p:nvSpPr>
        <p:spPr/>
        <p:txBody>
          <a:bodyPr/>
          <a:lstStyle>
            <a:lvl1pPr>
              <a:defRPr/>
            </a:lvl1pPr>
          </a:lstStyle>
          <a:p>
            <a:fld id="{1FB548A8-A155-47A0-815A-F28872B16C9F}" type="slidenum">
              <a:rPr lang="de-AT" altLang="de-DE"/>
              <a:pPr/>
              <a:t>‹Nr.›</a:t>
            </a:fld>
            <a:endParaRPr lang="de-AT" altLang="de-DE"/>
          </a:p>
        </p:txBody>
      </p:sp>
    </p:spTree>
    <p:extLst>
      <p:ext uri="{BB962C8B-B14F-4D97-AF65-F5344CB8AC3E}">
        <p14:creationId xmlns:p14="http://schemas.microsoft.com/office/powerpoint/2010/main" val="859336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6"/>
          <p:cNvSpPr>
            <a:spLocks noGrp="1"/>
          </p:cNvSpPr>
          <p:nvPr>
            <p:ph type="dt" idx="10"/>
          </p:nvPr>
        </p:nvSpPr>
        <p:spPr/>
        <p:txBody>
          <a:bodyPr/>
          <a:lstStyle>
            <a:lvl1pPr>
              <a:defRPr/>
            </a:lvl1pPr>
          </a:lstStyle>
          <a:p>
            <a:r>
              <a:rPr lang="de-AT" altLang="de-DE"/>
              <a:t>28.02.2018</a:t>
            </a:r>
          </a:p>
        </p:txBody>
      </p:sp>
      <p:sp>
        <p:nvSpPr>
          <p:cNvPr id="8" name="Foliennummernplatzhalter 7"/>
          <p:cNvSpPr>
            <a:spLocks noGrp="1"/>
          </p:cNvSpPr>
          <p:nvPr>
            <p:ph type="sldNum" idx="11"/>
          </p:nvPr>
        </p:nvSpPr>
        <p:spPr/>
        <p:txBody>
          <a:bodyPr/>
          <a:lstStyle>
            <a:lvl1pPr>
              <a:defRPr/>
            </a:lvl1pPr>
          </a:lstStyle>
          <a:p>
            <a:fld id="{A206D592-0DF6-4CA0-AC80-7277F8BBEA65}" type="slidenum">
              <a:rPr lang="de-AT" altLang="de-DE"/>
              <a:pPr/>
              <a:t>‹Nr.›</a:t>
            </a:fld>
            <a:endParaRPr lang="de-AT" altLang="de-DE"/>
          </a:p>
        </p:txBody>
      </p:sp>
    </p:spTree>
    <p:extLst>
      <p:ext uri="{BB962C8B-B14F-4D97-AF65-F5344CB8AC3E}">
        <p14:creationId xmlns:p14="http://schemas.microsoft.com/office/powerpoint/2010/main" val="2258825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Datumsplatzhalter 2"/>
          <p:cNvSpPr>
            <a:spLocks noGrp="1"/>
          </p:cNvSpPr>
          <p:nvPr>
            <p:ph type="dt" idx="10"/>
          </p:nvPr>
        </p:nvSpPr>
        <p:spPr/>
        <p:txBody>
          <a:bodyPr/>
          <a:lstStyle>
            <a:lvl1pPr>
              <a:defRPr/>
            </a:lvl1pPr>
          </a:lstStyle>
          <a:p>
            <a:r>
              <a:rPr lang="de-AT" altLang="de-DE"/>
              <a:t>28.02.2018</a:t>
            </a:r>
          </a:p>
        </p:txBody>
      </p:sp>
      <p:sp>
        <p:nvSpPr>
          <p:cNvPr id="4" name="Foliennummernplatzhalter 3"/>
          <p:cNvSpPr>
            <a:spLocks noGrp="1"/>
          </p:cNvSpPr>
          <p:nvPr>
            <p:ph type="sldNum" idx="11"/>
          </p:nvPr>
        </p:nvSpPr>
        <p:spPr/>
        <p:txBody>
          <a:bodyPr/>
          <a:lstStyle>
            <a:lvl1pPr>
              <a:defRPr/>
            </a:lvl1pPr>
          </a:lstStyle>
          <a:p>
            <a:fld id="{6BB68366-11AF-43A9-8B9E-72A0871A96C7}" type="slidenum">
              <a:rPr lang="de-AT" altLang="de-DE"/>
              <a:pPr/>
              <a:t>‹Nr.›</a:t>
            </a:fld>
            <a:endParaRPr lang="de-AT" altLang="de-DE"/>
          </a:p>
        </p:txBody>
      </p:sp>
    </p:spTree>
    <p:extLst>
      <p:ext uri="{BB962C8B-B14F-4D97-AF65-F5344CB8AC3E}">
        <p14:creationId xmlns:p14="http://schemas.microsoft.com/office/powerpoint/2010/main" val="232255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idx="10"/>
          </p:nvPr>
        </p:nvSpPr>
        <p:spPr/>
        <p:txBody>
          <a:bodyPr/>
          <a:lstStyle>
            <a:lvl1pPr>
              <a:defRPr/>
            </a:lvl1pPr>
          </a:lstStyle>
          <a:p>
            <a:r>
              <a:rPr lang="de-AT" altLang="de-DE"/>
              <a:t>28.02.2018</a:t>
            </a:r>
          </a:p>
        </p:txBody>
      </p:sp>
      <p:sp>
        <p:nvSpPr>
          <p:cNvPr id="3" name="Foliennummernplatzhalter 2"/>
          <p:cNvSpPr>
            <a:spLocks noGrp="1"/>
          </p:cNvSpPr>
          <p:nvPr>
            <p:ph type="sldNum" idx="11"/>
          </p:nvPr>
        </p:nvSpPr>
        <p:spPr/>
        <p:txBody>
          <a:bodyPr/>
          <a:lstStyle>
            <a:lvl1pPr>
              <a:defRPr/>
            </a:lvl1pPr>
          </a:lstStyle>
          <a:p>
            <a:fld id="{E9243A28-6412-4172-8420-FF1D1EBF2BF0}" type="slidenum">
              <a:rPr lang="de-AT" altLang="de-DE"/>
              <a:pPr/>
              <a:t>‹Nr.›</a:t>
            </a:fld>
            <a:endParaRPr lang="de-AT" altLang="de-DE"/>
          </a:p>
        </p:txBody>
      </p:sp>
    </p:spTree>
    <p:extLst>
      <p:ext uri="{BB962C8B-B14F-4D97-AF65-F5344CB8AC3E}">
        <p14:creationId xmlns:p14="http://schemas.microsoft.com/office/powerpoint/2010/main" val="3183511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idx="10"/>
          </p:nvPr>
        </p:nvSpPr>
        <p:spPr/>
        <p:txBody>
          <a:bodyPr/>
          <a:lstStyle>
            <a:lvl1pPr>
              <a:defRPr/>
            </a:lvl1pPr>
          </a:lstStyle>
          <a:p>
            <a:r>
              <a:rPr lang="de-AT" altLang="de-DE"/>
              <a:t>28.02.2018</a:t>
            </a:r>
          </a:p>
        </p:txBody>
      </p:sp>
      <p:sp>
        <p:nvSpPr>
          <p:cNvPr id="6" name="Foliennummernplatzhalter 5"/>
          <p:cNvSpPr>
            <a:spLocks noGrp="1"/>
          </p:cNvSpPr>
          <p:nvPr>
            <p:ph type="sldNum" idx="11"/>
          </p:nvPr>
        </p:nvSpPr>
        <p:spPr/>
        <p:txBody>
          <a:bodyPr/>
          <a:lstStyle>
            <a:lvl1pPr>
              <a:defRPr/>
            </a:lvl1pPr>
          </a:lstStyle>
          <a:p>
            <a:fld id="{82B7F0FB-E790-40D1-8CAC-8D5CA859602D}" type="slidenum">
              <a:rPr lang="de-AT" altLang="de-DE"/>
              <a:pPr/>
              <a:t>‹Nr.›</a:t>
            </a:fld>
            <a:endParaRPr lang="de-AT" altLang="de-DE"/>
          </a:p>
        </p:txBody>
      </p:sp>
    </p:spTree>
    <p:extLst>
      <p:ext uri="{BB962C8B-B14F-4D97-AF65-F5344CB8AC3E}">
        <p14:creationId xmlns:p14="http://schemas.microsoft.com/office/powerpoint/2010/main" val="2785008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idx="10"/>
          </p:nvPr>
        </p:nvSpPr>
        <p:spPr/>
        <p:txBody>
          <a:bodyPr/>
          <a:lstStyle>
            <a:lvl1pPr>
              <a:defRPr/>
            </a:lvl1pPr>
          </a:lstStyle>
          <a:p>
            <a:r>
              <a:rPr lang="de-AT" altLang="de-DE"/>
              <a:t>28.02.2018</a:t>
            </a:r>
          </a:p>
        </p:txBody>
      </p:sp>
      <p:sp>
        <p:nvSpPr>
          <p:cNvPr id="6" name="Foliennummernplatzhalter 5"/>
          <p:cNvSpPr>
            <a:spLocks noGrp="1"/>
          </p:cNvSpPr>
          <p:nvPr>
            <p:ph type="sldNum" idx="11"/>
          </p:nvPr>
        </p:nvSpPr>
        <p:spPr/>
        <p:txBody>
          <a:bodyPr/>
          <a:lstStyle>
            <a:lvl1pPr>
              <a:defRPr/>
            </a:lvl1pPr>
          </a:lstStyle>
          <a:p>
            <a:fld id="{B850B9B5-4C57-4D60-810D-CCEBAFCD7C29}" type="slidenum">
              <a:rPr lang="de-AT" altLang="de-DE"/>
              <a:pPr/>
              <a:t>‹Nr.›</a:t>
            </a:fld>
            <a:endParaRPr lang="de-AT" altLang="de-DE"/>
          </a:p>
        </p:txBody>
      </p:sp>
    </p:spTree>
    <p:extLst>
      <p:ext uri="{BB962C8B-B14F-4D97-AF65-F5344CB8AC3E}">
        <p14:creationId xmlns:p14="http://schemas.microsoft.com/office/powerpoint/2010/main" val="2720439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765F6AE3-9425-43B0-B27B-52CA6AEE996B}" type="slidenum">
              <a:rPr lang="de-AT" altLang="de-DE"/>
              <a:pPr/>
              <a:t>‹Nr.›</a:t>
            </a:fld>
            <a:endParaRPr lang="de-AT" altLang="de-DE"/>
          </a:p>
        </p:txBody>
      </p:sp>
    </p:spTree>
    <p:extLst>
      <p:ext uri="{BB962C8B-B14F-4D97-AF65-F5344CB8AC3E}">
        <p14:creationId xmlns:p14="http://schemas.microsoft.com/office/powerpoint/2010/main" val="3269237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5813" cy="5849937"/>
          </a:xfrm>
        </p:spPr>
        <p:txBody>
          <a:bodyPr vert="eaVert"/>
          <a:lstStyle/>
          <a:p>
            <a:r>
              <a:rPr lang="de-DE" smtClean="0"/>
              <a:t>Titelmasterformat durch Klicken bearbeiten</a:t>
            </a:r>
            <a:endParaRPr lang="de-AT"/>
          </a:p>
        </p:txBody>
      </p:sp>
      <p:sp>
        <p:nvSpPr>
          <p:cNvPr id="3" name="Vertikaler Textplatzhalter 2"/>
          <p:cNvSpPr>
            <a:spLocks noGrp="1"/>
          </p:cNvSpPr>
          <p:nvPr>
            <p:ph type="body" orient="vert" idx="1"/>
          </p:nvPr>
        </p:nvSpPr>
        <p:spPr>
          <a:xfrm>
            <a:off x="457200" y="274638"/>
            <a:ext cx="6019800" cy="5849937"/>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C0FF152C-734A-4F22-B6D5-B97349F01CEE}" type="slidenum">
              <a:rPr lang="de-AT" altLang="de-DE"/>
              <a:pPr/>
              <a:t>‹Nr.›</a:t>
            </a:fld>
            <a:endParaRPr lang="de-AT" altLang="de-DE"/>
          </a:p>
        </p:txBody>
      </p:sp>
    </p:spTree>
    <p:extLst>
      <p:ext uri="{BB962C8B-B14F-4D97-AF65-F5344CB8AC3E}">
        <p14:creationId xmlns:p14="http://schemas.microsoft.com/office/powerpoint/2010/main" val="3913150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AT"/>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189054C3-8506-49E9-82B9-A88020B9FC40}" type="slidenum">
              <a:rPr lang="de-AT" altLang="de-DE"/>
              <a:pPr/>
              <a:t>‹Nr.›</a:t>
            </a:fld>
            <a:endParaRPr lang="de-AT" altLang="de-DE"/>
          </a:p>
        </p:txBody>
      </p:sp>
    </p:spTree>
    <p:extLst>
      <p:ext uri="{BB962C8B-B14F-4D97-AF65-F5344CB8AC3E}">
        <p14:creationId xmlns:p14="http://schemas.microsoft.com/office/powerpoint/2010/main" val="17430708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7E5D5FEE-BA5B-43F9-8D87-858EE2643505}" type="slidenum">
              <a:rPr lang="de-AT" altLang="de-DE"/>
              <a:pPr/>
              <a:t>‹Nr.›</a:t>
            </a:fld>
            <a:endParaRPr lang="de-AT" altLang="de-DE"/>
          </a:p>
        </p:txBody>
      </p:sp>
    </p:spTree>
    <p:extLst>
      <p:ext uri="{BB962C8B-B14F-4D97-AF65-F5344CB8AC3E}">
        <p14:creationId xmlns:p14="http://schemas.microsoft.com/office/powerpoint/2010/main" val="26162008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7A3DEF84-959A-4D8D-B939-99FC2652C932}" type="slidenum">
              <a:rPr lang="de-AT" altLang="de-DE"/>
              <a:pPr/>
              <a:t>‹Nr.›</a:t>
            </a:fld>
            <a:endParaRPr lang="de-AT" altLang="de-DE"/>
          </a:p>
        </p:txBody>
      </p:sp>
    </p:spTree>
    <p:extLst>
      <p:ext uri="{BB962C8B-B14F-4D97-AF65-F5344CB8AC3E}">
        <p14:creationId xmlns:p14="http://schemas.microsoft.com/office/powerpoint/2010/main" val="1156950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1371600" y="3886200"/>
            <a:ext cx="3122613" cy="1751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4646613" y="3886200"/>
            <a:ext cx="3124200" cy="1751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Datumsplatzhalter 4"/>
          <p:cNvSpPr>
            <a:spLocks noGrp="1"/>
          </p:cNvSpPr>
          <p:nvPr>
            <p:ph type="dt" idx="10"/>
          </p:nvPr>
        </p:nvSpPr>
        <p:spPr/>
        <p:txBody>
          <a:bodyPr/>
          <a:lstStyle>
            <a:lvl1pPr>
              <a:defRPr/>
            </a:lvl1pPr>
          </a:lstStyle>
          <a:p>
            <a:r>
              <a:rPr lang="de-AT" altLang="de-DE"/>
              <a:t>28.02.2018</a:t>
            </a:r>
          </a:p>
        </p:txBody>
      </p:sp>
      <p:sp>
        <p:nvSpPr>
          <p:cNvPr id="6" name="Foliennummernplatzhalter 5"/>
          <p:cNvSpPr>
            <a:spLocks noGrp="1"/>
          </p:cNvSpPr>
          <p:nvPr>
            <p:ph type="sldNum" idx="11"/>
          </p:nvPr>
        </p:nvSpPr>
        <p:spPr/>
        <p:txBody>
          <a:bodyPr/>
          <a:lstStyle>
            <a:lvl1pPr>
              <a:defRPr/>
            </a:lvl1pPr>
          </a:lstStyle>
          <a:p>
            <a:fld id="{1350FE29-3E87-4DBD-BA35-9D21E0B5F2B3}" type="slidenum">
              <a:rPr lang="de-AT" altLang="de-DE"/>
              <a:pPr/>
              <a:t>‹Nr.›</a:t>
            </a:fld>
            <a:endParaRPr lang="de-AT" altLang="de-DE"/>
          </a:p>
        </p:txBody>
      </p:sp>
    </p:spTree>
    <p:extLst>
      <p:ext uri="{BB962C8B-B14F-4D97-AF65-F5344CB8AC3E}">
        <p14:creationId xmlns:p14="http://schemas.microsoft.com/office/powerpoint/2010/main" val="1618480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6"/>
          <p:cNvSpPr>
            <a:spLocks noGrp="1"/>
          </p:cNvSpPr>
          <p:nvPr>
            <p:ph type="dt" idx="10"/>
          </p:nvPr>
        </p:nvSpPr>
        <p:spPr/>
        <p:txBody>
          <a:bodyPr/>
          <a:lstStyle>
            <a:lvl1pPr>
              <a:defRPr/>
            </a:lvl1pPr>
          </a:lstStyle>
          <a:p>
            <a:r>
              <a:rPr lang="de-AT" altLang="de-DE"/>
              <a:t>28.02.2018</a:t>
            </a:r>
          </a:p>
        </p:txBody>
      </p:sp>
      <p:sp>
        <p:nvSpPr>
          <p:cNvPr id="8" name="Foliennummernplatzhalter 7"/>
          <p:cNvSpPr>
            <a:spLocks noGrp="1"/>
          </p:cNvSpPr>
          <p:nvPr>
            <p:ph type="sldNum" idx="11"/>
          </p:nvPr>
        </p:nvSpPr>
        <p:spPr/>
        <p:txBody>
          <a:bodyPr/>
          <a:lstStyle>
            <a:lvl1pPr>
              <a:defRPr/>
            </a:lvl1pPr>
          </a:lstStyle>
          <a:p>
            <a:fld id="{85D20568-EF52-4ADF-9BBF-15DCB06AE1E1}" type="slidenum">
              <a:rPr lang="de-AT" altLang="de-DE"/>
              <a:pPr/>
              <a:t>‹Nr.›</a:t>
            </a:fld>
            <a:endParaRPr lang="de-AT" altLang="de-DE"/>
          </a:p>
        </p:txBody>
      </p:sp>
    </p:spTree>
    <p:extLst>
      <p:ext uri="{BB962C8B-B14F-4D97-AF65-F5344CB8AC3E}">
        <p14:creationId xmlns:p14="http://schemas.microsoft.com/office/powerpoint/2010/main" val="2254759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Datumsplatzhalter 2"/>
          <p:cNvSpPr>
            <a:spLocks noGrp="1"/>
          </p:cNvSpPr>
          <p:nvPr>
            <p:ph type="dt" idx="10"/>
          </p:nvPr>
        </p:nvSpPr>
        <p:spPr/>
        <p:txBody>
          <a:bodyPr/>
          <a:lstStyle>
            <a:lvl1pPr>
              <a:defRPr/>
            </a:lvl1pPr>
          </a:lstStyle>
          <a:p>
            <a:r>
              <a:rPr lang="de-AT" altLang="de-DE"/>
              <a:t>28.02.2018</a:t>
            </a:r>
          </a:p>
        </p:txBody>
      </p:sp>
      <p:sp>
        <p:nvSpPr>
          <p:cNvPr id="4" name="Foliennummernplatzhalter 3"/>
          <p:cNvSpPr>
            <a:spLocks noGrp="1"/>
          </p:cNvSpPr>
          <p:nvPr>
            <p:ph type="sldNum" idx="11"/>
          </p:nvPr>
        </p:nvSpPr>
        <p:spPr/>
        <p:txBody>
          <a:bodyPr/>
          <a:lstStyle>
            <a:lvl1pPr>
              <a:defRPr/>
            </a:lvl1pPr>
          </a:lstStyle>
          <a:p>
            <a:fld id="{B2E4E981-F5F1-45DC-8F05-5BB35F96DCB9}" type="slidenum">
              <a:rPr lang="de-AT" altLang="de-DE"/>
              <a:pPr/>
              <a:t>‹Nr.›</a:t>
            </a:fld>
            <a:endParaRPr lang="de-AT" altLang="de-DE"/>
          </a:p>
        </p:txBody>
      </p:sp>
    </p:spTree>
    <p:extLst>
      <p:ext uri="{BB962C8B-B14F-4D97-AF65-F5344CB8AC3E}">
        <p14:creationId xmlns:p14="http://schemas.microsoft.com/office/powerpoint/2010/main" val="2877547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idx="10"/>
          </p:nvPr>
        </p:nvSpPr>
        <p:spPr/>
        <p:txBody>
          <a:bodyPr/>
          <a:lstStyle>
            <a:lvl1pPr>
              <a:defRPr/>
            </a:lvl1pPr>
          </a:lstStyle>
          <a:p>
            <a:r>
              <a:rPr lang="de-AT" altLang="de-DE"/>
              <a:t>28.02.2018</a:t>
            </a:r>
          </a:p>
        </p:txBody>
      </p:sp>
      <p:sp>
        <p:nvSpPr>
          <p:cNvPr id="3" name="Foliennummernplatzhalter 2"/>
          <p:cNvSpPr>
            <a:spLocks noGrp="1"/>
          </p:cNvSpPr>
          <p:nvPr>
            <p:ph type="sldNum" idx="11"/>
          </p:nvPr>
        </p:nvSpPr>
        <p:spPr/>
        <p:txBody>
          <a:bodyPr/>
          <a:lstStyle>
            <a:lvl1pPr>
              <a:defRPr/>
            </a:lvl1pPr>
          </a:lstStyle>
          <a:p>
            <a:fld id="{3FEE2B79-8348-4267-8B47-B44F6E4449F0}" type="slidenum">
              <a:rPr lang="de-AT" altLang="de-DE"/>
              <a:pPr/>
              <a:t>‹Nr.›</a:t>
            </a:fld>
            <a:endParaRPr lang="de-AT" altLang="de-DE"/>
          </a:p>
        </p:txBody>
      </p:sp>
    </p:spTree>
    <p:extLst>
      <p:ext uri="{BB962C8B-B14F-4D97-AF65-F5344CB8AC3E}">
        <p14:creationId xmlns:p14="http://schemas.microsoft.com/office/powerpoint/2010/main" val="5474277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idx="10"/>
          </p:nvPr>
        </p:nvSpPr>
        <p:spPr/>
        <p:txBody>
          <a:bodyPr/>
          <a:lstStyle>
            <a:lvl1pPr>
              <a:defRPr/>
            </a:lvl1pPr>
          </a:lstStyle>
          <a:p>
            <a:r>
              <a:rPr lang="de-AT" altLang="de-DE"/>
              <a:t>28.02.2018</a:t>
            </a:r>
          </a:p>
        </p:txBody>
      </p:sp>
      <p:sp>
        <p:nvSpPr>
          <p:cNvPr id="6" name="Foliennummernplatzhalter 5"/>
          <p:cNvSpPr>
            <a:spLocks noGrp="1"/>
          </p:cNvSpPr>
          <p:nvPr>
            <p:ph type="sldNum" idx="11"/>
          </p:nvPr>
        </p:nvSpPr>
        <p:spPr/>
        <p:txBody>
          <a:bodyPr/>
          <a:lstStyle>
            <a:lvl1pPr>
              <a:defRPr/>
            </a:lvl1pPr>
          </a:lstStyle>
          <a:p>
            <a:fld id="{AA9E7639-F68F-4EFA-A022-3F0327F1F1A9}" type="slidenum">
              <a:rPr lang="de-AT" altLang="de-DE"/>
              <a:pPr/>
              <a:t>‹Nr.›</a:t>
            </a:fld>
            <a:endParaRPr lang="de-AT" altLang="de-DE"/>
          </a:p>
        </p:txBody>
      </p:sp>
    </p:spTree>
    <p:extLst>
      <p:ext uri="{BB962C8B-B14F-4D97-AF65-F5344CB8AC3E}">
        <p14:creationId xmlns:p14="http://schemas.microsoft.com/office/powerpoint/2010/main" val="42466997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idx="10"/>
          </p:nvPr>
        </p:nvSpPr>
        <p:spPr/>
        <p:txBody>
          <a:bodyPr/>
          <a:lstStyle>
            <a:lvl1pPr>
              <a:defRPr/>
            </a:lvl1pPr>
          </a:lstStyle>
          <a:p>
            <a:r>
              <a:rPr lang="de-AT" altLang="de-DE"/>
              <a:t>28.02.2018</a:t>
            </a:r>
          </a:p>
        </p:txBody>
      </p:sp>
      <p:sp>
        <p:nvSpPr>
          <p:cNvPr id="6" name="Foliennummernplatzhalter 5"/>
          <p:cNvSpPr>
            <a:spLocks noGrp="1"/>
          </p:cNvSpPr>
          <p:nvPr>
            <p:ph type="sldNum" idx="11"/>
          </p:nvPr>
        </p:nvSpPr>
        <p:spPr/>
        <p:txBody>
          <a:bodyPr/>
          <a:lstStyle>
            <a:lvl1pPr>
              <a:defRPr/>
            </a:lvl1pPr>
          </a:lstStyle>
          <a:p>
            <a:fld id="{3B6847CA-21C7-44AF-A1CF-E78D699D808E}" type="slidenum">
              <a:rPr lang="de-AT" altLang="de-DE"/>
              <a:pPr/>
              <a:t>‹Nr.›</a:t>
            </a:fld>
            <a:endParaRPr lang="de-AT" altLang="de-DE"/>
          </a:p>
        </p:txBody>
      </p:sp>
    </p:spTree>
    <p:extLst>
      <p:ext uri="{BB962C8B-B14F-4D97-AF65-F5344CB8AC3E}">
        <p14:creationId xmlns:p14="http://schemas.microsoft.com/office/powerpoint/2010/main" val="41440304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A0C19F1C-56F2-4CBE-AD3A-06F652F23678}" type="slidenum">
              <a:rPr lang="de-AT" altLang="de-DE"/>
              <a:pPr/>
              <a:t>‹Nr.›</a:t>
            </a:fld>
            <a:endParaRPr lang="de-AT" altLang="de-DE"/>
          </a:p>
        </p:txBody>
      </p:sp>
    </p:spTree>
    <p:extLst>
      <p:ext uri="{BB962C8B-B14F-4D97-AF65-F5344CB8AC3E}">
        <p14:creationId xmlns:p14="http://schemas.microsoft.com/office/powerpoint/2010/main" val="42841770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2130425"/>
            <a:ext cx="1941513" cy="3506788"/>
          </a:xfrm>
        </p:spPr>
        <p:txBody>
          <a:bodyPr vert="eaVert"/>
          <a:lstStyle/>
          <a:p>
            <a:r>
              <a:rPr lang="de-DE" smtClean="0"/>
              <a:t>Titelmasterformat durch Klicken bearbeiten</a:t>
            </a:r>
            <a:endParaRPr lang="de-AT"/>
          </a:p>
        </p:txBody>
      </p:sp>
      <p:sp>
        <p:nvSpPr>
          <p:cNvPr id="3" name="Vertikaler Textplatzhalter 2"/>
          <p:cNvSpPr>
            <a:spLocks noGrp="1"/>
          </p:cNvSpPr>
          <p:nvPr>
            <p:ph type="body" orient="vert" idx="1"/>
          </p:nvPr>
        </p:nvSpPr>
        <p:spPr>
          <a:xfrm>
            <a:off x="685800" y="2130425"/>
            <a:ext cx="5676900" cy="35067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FFF8D69D-CAEB-49E9-8C4C-6876F0E01FDF}" type="slidenum">
              <a:rPr lang="de-AT" altLang="de-DE"/>
              <a:pPr/>
              <a:t>‹Nr.›</a:t>
            </a:fld>
            <a:endParaRPr lang="de-AT" altLang="de-DE"/>
          </a:p>
        </p:txBody>
      </p:sp>
    </p:spTree>
    <p:extLst>
      <p:ext uri="{BB962C8B-B14F-4D97-AF65-F5344CB8AC3E}">
        <p14:creationId xmlns:p14="http://schemas.microsoft.com/office/powerpoint/2010/main" val="13598642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AT"/>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1487FEA6-B131-4A60-97A0-F586FE4F81D7}" type="slidenum">
              <a:rPr lang="de-AT" altLang="de-DE"/>
              <a:pPr/>
              <a:t>‹Nr.›</a:t>
            </a:fld>
            <a:endParaRPr lang="de-AT" altLang="de-DE"/>
          </a:p>
        </p:txBody>
      </p:sp>
    </p:spTree>
    <p:extLst>
      <p:ext uri="{BB962C8B-B14F-4D97-AF65-F5344CB8AC3E}">
        <p14:creationId xmlns:p14="http://schemas.microsoft.com/office/powerpoint/2010/main" val="13141511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22BD74D7-9A94-4A2A-9C73-A5FFBB3F346A}" type="slidenum">
              <a:rPr lang="de-AT" altLang="de-DE"/>
              <a:pPr/>
              <a:t>‹Nr.›</a:t>
            </a:fld>
            <a:endParaRPr lang="de-AT" altLang="de-DE"/>
          </a:p>
        </p:txBody>
      </p:sp>
    </p:spTree>
    <p:extLst>
      <p:ext uri="{BB962C8B-B14F-4D97-AF65-F5344CB8AC3E}">
        <p14:creationId xmlns:p14="http://schemas.microsoft.com/office/powerpoint/2010/main" val="35663516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E8E76F79-FCD3-4EC7-940C-2B1FBAFB9019}" type="slidenum">
              <a:rPr lang="de-AT" altLang="de-DE"/>
              <a:pPr/>
              <a:t>‹Nr.›</a:t>
            </a:fld>
            <a:endParaRPr lang="de-AT" altLang="de-DE"/>
          </a:p>
        </p:txBody>
      </p:sp>
    </p:spTree>
    <p:extLst>
      <p:ext uri="{BB962C8B-B14F-4D97-AF65-F5344CB8AC3E}">
        <p14:creationId xmlns:p14="http://schemas.microsoft.com/office/powerpoint/2010/main" val="7606777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457200" y="1604963"/>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4646613" y="1604963"/>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Datumsplatzhalter 4"/>
          <p:cNvSpPr>
            <a:spLocks noGrp="1"/>
          </p:cNvSpPr>
          <p:nvPr>
            <p:ph type="dt" idx="10"/>
          </p:nvPr>
        </p:nvSpPr>
        <p:spPr/>
        <p:txBody>
          <a:bodyPr/>
          <a:lstStyle>
            <a:lvl1pPr>
              <a:defRPr/>
            </a:lvl1pPr>
          </a:lstStyle>
          <a:p>
            <a:r>
              <a:rPr lang="de-AT" altLang="de-DE"/>
              <a:t>28.02.2018</a:t>
            </a:r>
          </a:p>
        </p:txBody>
      </p:sp>
      <p:sp>
        <p:nvSpPr>
          <p:cNvPr id="6" name="Foliennummernplatzhalter 5"/>
          <p:cNvSpPr>
            <a:spLocks noGrp="1"/>
          </p:cNvSpPr>
          <p:nvPr>
            <p:ph type="sldNum" idx="11"/>
          </p:nvPr>
        </p:nvSpPr>
        <p:spPr/>
        <p:txBody>
          <a:bodyPr/>
          <a:lstStyle>
            <a:lvl1pPr>
              <a:defRPr/>
            </a:lvl1pPr>
          </a:lstStyle>
          <a:p>
            <a:fld id="{5A08A4B1-C5C2-48D8-9441-A0E86AA3185E}" type="slidenum">
              <a:rPr lang="de-AT" altLang="de-DE"/>
              <a:pPr/>
              <a:t>‹Nr.›</a:t>
            </a:fld>
            <a:endParaRPr lang="de-AT" altLang="de-DE"/>
          </a:p>
        </p:txBody>
      </p:sp>
    </p:spTree>
    <p:extLst>
      <p:ext uri="{BB962C8B-B14F-4D97-AF65-F5344CB8AC3E}">
        <p14:creationId xmlns:p14="http://schemas.microsoft.com/office/powerpoint/2010/main" val="2942502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6"/>
          <p:cNvSpPr>
            <a:spLocks noGrp="1"/>
          </p:cNvSpPr>
          <p:nvPr>
            <p:ph type="dt" idx="10"/>
          </p:nvPr>
        </p:nvSpPr>
        <p:spPr/>
        <p:txBody>
          <a:bodyPr/>
          <a:lstStyle>
            <a:lvl1pPr>
              <a:defRPr/>
            </a:lvl1pPr>
          </a:lstStyle>
          <a:p>
            <a:r>
              <a:rPr lang="de-AT" altLang="de-DE"/>
              <a:t>28.02.2018</a:t>
            </a:r>
          </a:p>
        </p:txBody>
      </p:sp>
      <p:sp>
        <p:nvSpPr>
          <p:cNvPr id="8" name="Foliennummernplatzhalter 7"/>
          <p:cNvSpPr>
            <a:spLocks noGrp="1"/>
          </p:cNvSpPr>
          <p:nvPr>
            <p:ph type="sldNum" idx="11"/>
          </p:nvPr>
        </p:nvSpPr>
        <p:spPr/>
        <p:txBody>
          <a:bodyPr/>
          <a:lstStyle>
            <a:lvl1pPr>
              <a:defRPr/>
            </a:lvl1pPr>
          </a:lstStyle>
          <a:p>
            <a:fld id="{6D723D74-908F-4701-80C6-3BA53D5283FD}" type="slidenum">
              <a:rPr lang="de-AT" altLang="de-DE"/>
              <a:pPr/>
              <a:t>‹Nr.›</a:t>
            </a:fld>
            <a:endParaRPr lang="de-AT" altLang="de-DE"/>
          </a:p>
        </p:txBody>
      </p:sp>
    </p:spTree>
    <p:extLst>
      <p:ext uri="{BB962C8B-B14F-4D97-AF65-F5344CB8AC3E}">
        <p14:creationId xmlns:p14="http://schemas.microsoft.com/office/powerpoint/2010/main" val="23367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Datumsplatzhalter 2"/>
          <p:cNvSpPr>
            <a:spLocks noGrp="1"/>
          </p:cNvSpPr>
          <p:nvPr>
            <p:ph type="dt" idx="10"/>
          </p:nvPr>
        </p:nvSpPr>
        <p:spPr/>
        <p:txBody>
          <a:bodyPr/>
          <a:lstStyle>
            <a:lvl1pPr>
              <a:defRPr/>
            </a:lvl1pPr>
          </a:lstStyle>
          <a:p>
            <a:r>
              <a:rPr lang="de-AT" altLang="de-DE"/>
              <a:t>28.02.2018</a:t>
            </a:r>
          </a:p>
        </p:txBody>
      </p:sp>
      <p:sp>
        <p:nvSpPr>
          <p:cNvPr id="4" name="Foliennummernplatzhalter 3"/>
          <p:cNvSpPr>
            <a:spLocks noGrp="1"/>
          </p:cNvSpPr>
          <p:nvPr>
            <p:ph type="sldNum" idx="11"/>
          </p:nvPr>
        </p:nvSpPr>
        <p:spPr/>
        <p:txBody>
          <a:bodyPr/>
          <a:lstStyle>
            <a:lvl1pPr>
              <a:defRPr/>
            </a:lvl1pPr>
          </a:lstStyle>
          <a:p>
            <a:fld id="{1A178B7A-6BC5-4E1E-BC73-D3D359F701E0}" type="slidenum">
              <a:rPr lang="de-AT" altLang="de-DE"/>
              <a:pPr/>
              <a:t>‹Nr.›</a:t>
            </a:fld>
            <a:endParaRPr lang="de-AT" altLang="de-DE"/>
          </a:p>
        </p:txBody>
      </p:sp>
    </p:spTree>
    <p:extLst>
      <p:ext uri="{BB962C8B-B14F-4D97-AF65-F5344CB8AC3E}">
        <p14:creationId xmlns:p14="http://schemas.microsoft.com/office/powerpoint/2010/main" val="25657234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idx="10"/>
          </p:nvPr>
        </p:nvSpPr>
        <p:spPr/>
        <p:txBody>
          <a:bodyPr/>
          <a:lstStyle>
            <a:lvl1pPr>
              <a:defRPr/>
            </a:lvl1pPr>
          </a:lstStyle>
          <a:p>
            <a:r>
              <a:rPr lang="de-AT" altLang="de-DE"/>
              <a:t>28.02.2018</a:t>
            </a:r>
          </a:p>
        </p:txBody>
      </p:sp>
      <p:sp>
        <p:nvSpPr>
          <p:cNvPr id="3" name="Foliennummernplatzhalter 2"/>
          <p:cNvSpPr>
            <a:spLocks noGrp="1"/>
          </p:cNvSpPr>
          <p:nvPr>
            <p:ph type="sldNum" idx="11"/>
          </p:nvPr>
        </p:nvSpPr>
        <p:spPr/>
        <p:txBody>
          <a:bodyPr/>
          <a:lstStyle>
            <a:lvl1pPr>
              <a:defRPr/>
            </a:lvl1pPr>
          </a:lstStyle>
          <a:p>
            <a:fld id="{12692FE1-1F73-4D38-BE8A-33E19726C7CA}" type="slidenum">
              <a:rPr lang="de-AT" altLang="de-DE"/>
              <a:pPr/>
              <a:t>‹Nr.›</a:t>
            </a:fld>
            <a:endParaRPr lang="de-AT" altLang="de-DE"/>
          </a:p>
        </p:txBody>
      </p:sp>
    </p:spTree>
    <p:extLst>
      <p:ext uri="{BB962C8B-B14F-4D97-AF65-F5344CB8AC3E}">
        <p14:creationId xmlns:p14="http://schemas.microsoft.com/office/powerpoint/2010/main" val="28013573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idx="10"/>
          </p:nvPr>
        </p:nvSpPr>
        <p:spPr/>
        <p:txBody>
          <a:bodyPr/>
          <a:lstStyle>
            <a:lvl1pPr>
              <a:defRPr/>
            </a:lvl1pPr>
          </a:lstStyle>
          <a:p>
            <a:r>
              <a:rPr lang="de-AT" altLang="de-DE"/>
              <a:t>28.02.2018</a:t>
            </a:r>
          </a:p>
        </p:txBody>
      </p:sp>
      <p:sp>
        <p:nvSpPr>
          <p:cNvPr id="6" name="Foliennummernplatzhalter 5"/>
          <p:cNvSpPr>
            <a:spLocks noGrp="1"/>
          </p:cNvSpPr>
          <p:nvPr>
            <p:ph type="sldNum" idx="11"/>
          </p:nvPr>
        </p:nvSpPr>
        <p:spPr/>
        <p:txBody>
          <a:bodyPr/>
          <a:lstStyle>
            <a:lvl1pPr>
              <a:defRPr/>
            </a:lvl1pPr>
          </a:lstStyle>
          <a:p>
            <a:fld id="{E6ED3D2F-C606-4726-BF63-27F7B54CC562}" type="slidenum">
              <a:rPr lang="de-AT" altLang="de-DE"/>
              <a:pPr/>
              <a:t>‹Nr.›</a:t>
            </a:fld>
            <a:endParaRPr lang="de-AT" altLang="de-DE"/>
          </a:p>
        </p:txBody>
      </p:sp>
    </p:spTree>
    <p:extLst>
      <p:ext uri="{BB962C8B-B14F-4D97-AF65-F5344CB8AC3E}">
        <p14:creationId xmlns:p14="http://schemas.microsoft.com/office/powerpoint/2010/main" val="26609889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idx="10"/>
          </p:nvPr>
        </p:nvSpPr>
        <p:spPr/>
        <p:txBody>
          <a:bodyPr/>
          <a:lstStyle>
            <a:lvl1pPr>
              <a:defRPr/>
            </a:lvl1pPr>
          </a:lstStyle>
          <a:p>
            <a:r>
              <a:rPr lang="de-AT" altLang="de-DE"/>
              <a:t>28.02.2018</a:t>
            </a:r>
          </a:p>
        </p:txBody>
      </p:sp>
      <p:sp>
        <p:nvSpPr>
          <p:cNvPr id="6" name="Foliennummernplatzhalter 5"/>
          <p:cNvSpPr>
            <a:spLocks noGrp="1"/>
          </p:cNvSpPr>
          <p:nvPr>
            <p:ph type="sldNum" idx="11"/>
          </p:nvPr>
        </p:nvSpPr>
        <p:spPr/>
        <p:txBody>
          <a:bodyPr/>
          <a:lstStyle>
            <a:lvl1pPr>
              <a:defRPr/>
            </a:lvl1pPr>
          </a:lstStyle>
          <a:p>
            <a:fld id="{634D5C49-CC68-4C5F-80D6-D9FBCC370AA2}" type="slidenum">
              <a:rPr lang="de-AT" altLang="de-DE"/>
              <a:pPr/>
              <a:t>‹Nr.›</a:t>
            </a:fld>
            <a:endParaRPr lang="de-AT" altLang="de-DE"/>
          </a:p>
        </p:txBody>
      </p:sp>
    </p:spTree>
    <p:extLst>
      <p:ext uri="{BB962C8B-B14F-4D97-AF65-F5344CB8AC3E}">
        <p14:creationId xmlns:p14="http://schemas.microsoft.com/office/powerpoint/2010/main" val="2976199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13353C2B-61BF-4190-85BE-6F7BB78FF0E6}" type="slidenum">
              <a:rPr lang="de-AT" altLang="de-DE"/>
              <a:pPr/>
              <a:t>‹Nr.›</a:t>
            </a:fld>
            <a:endParaRPr lang="de-AT" altLang="de-DE"/>
          </a:p>
        </p:txBody>
      </p:sp>
    </p:spTree>
    <p:extLst>
      <p:ext uri="{BB962C8B-B14F-4D97-AF65-F5344CB8AC3E}">
        <p14:creationId xmlns:p14="http://schemas.microsoft.com/office/powerpoint/2010/main" val="15053837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5813" cy="5854700"/>
          </a:xfrm>
        </p:spPr>
        <p:txBody>
          <a:bodyPr vert="eaVert"/>
          <a:lstStyle/>
          <a:p>
            <a:r>
              <a:rPr lang="de-DE" smtClean="0"/>
              <a:t>Titelmasterformat durch Klicken bearbeiten</a:t>
            </a:r>
            <a:endParaRPr lang="de-AT"/>
          </a:p>
        </p:txBody>
      </p:sp>
      <p:sp>
        <p:nvSpPr>
          <p:cNvPr id="3" name="Vertikaler Textplatzhalter 2"/>
          <p:cNvSpPr>
            <a:spLocks noGrp="1"/>
          </p:cNvSpPr>
          <p:nvPr>
            <p:ph type="body" orient="vert" idx="1"/>
          </p:nvPr>
        </p:nvSpPr>
        <p:spPr>
          <a:xfrm>
            <a:off x="457200" y="274638"/>
            <a:ext cx="6019800" cy="58547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idx="10"/>
          </p:nvPr>
        </p:nvSpPr>
        <p:spPr/>
        <p:txBody>
          <a:bodyPr/>
          <a:lstStyle>
            <a:lvl1pPr>
              <a:defRPr/>
            </a:lvl1pPr>
          </a:lstStyle>
          <a:p>
            <a:r>
              <a:rPr lang="de-AT" altLang="de-DE"/>
              <a:t>28.02.2018</a:t>
            </a:r>
          </a:p>
        </p:txBody>
      </p:sp>
      <p:sp>
        <p:nvSpPr>
          <p:cNvPr id="5" name="Foliennummernplatzhalter 4"/>
          <p:cNvSpPr>
            <a:spLocks noGrp="1"/>
          </p:cNvSpPr>
          <p:nvPr>
            <p:ph type="sldNum" idx="11"/>
          </p:nvPr>
        </p:nvSpPr>
        <p:spPr/>
        <p:txBody>
          <a:bodyPr/>
          <a:lstStyle>
            <a:lvl1pPr>
              <a:defRPr/>
            </a:lvl1pPr>
          </a:lstStyle>
          <a:p>
            <a:fld id="{098DD9B5-E2B2-481B-A44E-7AA2BCC74AF2}" type="slidenum">
              <a:rPr lang="de-AT" altLang="de-DE"/>
              <a:pPr/>
              <a:t>‹Nr.›</a:t>
            </a:fld>
            <a:endParaRPr lang="de-AT" altLang="de-DE"/>
          </a:p>
        </p:txBody>
      </p:sp>
    </p:spTree>
    <p:extLst>
      <p:ext uri="{BB962C8B-B14F-4D97-AF65-F5344CB8AC3E}">
        <p14:creationId xmlns:p14="http://schemas.microsoft.com/office/powerpoint/2010/main" val="732846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274638"/>
            <a:ext cx="8228013" cy="1141412"/>
          </a:xfrm>
        </p:spPr>
        <p:txBody>
          <a:bodyPr/>
          <a:lstStyle/>
          <a:p>
            <a:r>
              <a:rPr lang="de-DE" smtClean="0"/>
              <a:t>Titelmasterformat durch Klicken bearbeiten</a:t>
            </a:r>
            <a:endParaRPr lang="de-AT"/>
          </a:p>
        </p:txBody>
      </p:sp>
      <p:sp>
        <p:nvSpPr>
          <p:cNvPr id="3" name="Inhaltsplatzhalter 2"/>
          <p:cNvSpPr>
            <a:spLocks noGrp="1"/>
          </p:cNvSpPr>
          <p:nvPr>
            <p:ph sz="quarter" idx="1"/>
          </p:nvPr>
        </p:nvSpPr>
        <p:spPr>
          <a:xfrm>
            <a:off x="457200" y="1604963"/>
            <a:ext cx="4037013" cy="2185987"/>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quarter" idx="2"/>
          </p:nvPr>
        </p:nvSpPr>
        <p:spPr>
          <a:xfrm>
            <a:off x="4646613" y="1604963"/>
            <a:ext cx="4038600" cy="2185987"/>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Inhaltsplatzhalter 4"/>
          <p:cNvSpPr>
            <a:spLocks noGrp="1"/>
          </p:cNvSpPr>
          <p:nvPr>
            <p:ph sz="quarter" idx="3"/>
          </p:nvPr>
        </p:nvSpPr>
        <p:spPr>
          <a:xfrm>
            <a:off x="457200" y="3943350"/>
            <a:ext cx="4037013" cy="2185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6" name="Inhaltsplatzhalter 5"/>
          <p:cNvSpPr>
            <a:spLocks noGrp="1"/>
          </p:cNvSpPr>
          <p:nvPr>
            <p:ph sz="quarter" idx="4"/>
          </p:nvPr>
        </p:nvSpPr>
        <p:spPr>
          <a:xfrm>
            <a:off x="4646613" y="3943350"/>
            <a:ext cx="4038600" cy="2185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6"/>
          <p:cNvSpPr>
            <a:spLocks noGrp="1"/>
          </p:cNvSpPr>
          <p:nvPr>
            <p:ph type="dt" idx="10"/>
          </p:nvPr>
        </p:nvSpPr>
        <p:spPr>
          <a:xfrm>
            <a:off x="457200" y="6356350"/>
            <a:ext cx="2132013" cy="363538"/>
          </a:xfrm>
        </p:spPr>
        <p:txBody>
          <a:bodyPr/>
          <a:lstStyle>
            <a:lvl1pPr>
              <a:defRPr/>
            </a:lvl1pPr>
          </a:lstStyle>
          <a:p>
            <a:r>
              <a:rPr lang="de-AT" altLang="de-DE"/>
              <a:t>28.02.2018</a:t>
            </a:r>
          </a:p>
        </p:txBody>
      </p:sp>
      <p:sp>
        <p:nvSpPr>
          <p:cNvPr id="8" name="Foliennummernplatzhalter 7"/>
          <p:cNvSpPr>
            <a:spLocks noGrp="1"/>
          </p:cNvSpPr>
          <p:nvPr>
            <p:ph type="sldNum" idx="11"/>
          </p:nvPr>
        </p:nvSpPr>
        <p:spPr>
          <a:xfrm>
            <a:off x="6553200" y="6356350"/>
            <a:ext cx="2132013" cy="363538"/>
          </a:xfrm>
        </p:spPr>
        <p:txBody>
          <a:bodyPr/>
          <a:lstStyle>
            <a:lvl1pPr>
              <a:defRPr/>
            </a:lvl1pPr>
          </a:lstStyle>
          <a:p>
            <a:fld id="{D2813FB3-58E0-456C-9FEE-81E1EAF486E8}" type="slidenum">
              <a:rPr lang="de-AT" altLang="de-DE"/>
              <a:pPr/>
              <a:t>‹Nr.›</a:t>
            </a:fld>
            <a:endParaRPr lang="de-AT" altLang="de-DE"/>
          </a:p>
        </p:txBody>
      </p:sp>
    </p:spTree>
    <p:extLst>
      <p:ext uri="{BB962C8B-B14F-4D97-AF65-F5344CB8AC3E}">
        <p14:creationId xmlns:p14="http://schemas.microsoft.com/office/powerpoint/2010/main" val="812047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GB" altLang="de-DE" smtClean="0"/>
              <a:t>Titelmasterformat durch Klicken bearbeiten</a:t>
            </a:r>
          </a:p>
        </p:txBody>
      </p:sp>
      <p:sp>
        <p:nvSpPr>
          <p:cNvPr id="1026" name="Rectangle 2"/>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de-DE" smtClean="0"/>
              <a:t>Textmasterformat bearbeiten</a:t>
            </a:r>
          </a:p>
          <a:p>
            <a:pPr lvl="1"/>
            <a:r>
              <a:rPr lang="en-GB" altLang="de-DE" smtClean="0"/>
              <a:t>Zweite Ebene</a:t>
            </a:r>
          </a:p>
          <a:p>
            <a:pPr lvl="2"/>
            <a:r>
              <a:rPr lang="en-GB" altLang="de-DE" smtClean="0"/>
              <a:t>Dritte Ebene</a:t>
            </a:r>
          </a:p>
          <a:p>
            <a:pPr lvl="3"/>
            <a:r>
              <a:rPr lang="en-GB" altLang="de-DE" smtClean="0"/>
              <a:t>Vierte Ebene</a:t>
            </a:r>
          </a:p>
          <a:p>
            <a:pPr lvl="4"/>
            <a:r>
              <a:rPr lang="en-GB" altLang="de-DE" smtClean="0"/>
              <a:t>Fünfte Ebene</a:t>
            </a:r>
          </a:p>
        </p:txBody>
      </p:sp>
      <p:sp>
        <p:nvSpPr>
          <p:cNvPr id="1027" name="Rectangle 3"/>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hangingPunct="1">
              <a:lnSpc>
                <a:spcPct val="100000"/>
              </a:lnSpc>
              <a:tabLst>
                <a:tab pos="723900" algn="l"/>
                <a:tab pos="1447800" algn="l"/>
              </a:tabLst>
              <a:defRPr sz="1200">
                <a:solidFill>
                  <a:srgbClr val="898989"/>
                </a:solidFill>
                <a:latin typeface="Calibri" charset="0"/>
              </a:defRPr>
            </a:lvl1pPr>
          </a:lstStyle>
          <a:p>
            <a:r>
              <a:rPr lang="de-AT" altLang="de-DE"/>
              <a:t>28.02.2018</a:t>
            </a:r>
          </a:p>
        </p:txBody>
      </p:sp>
      <p:sp>
        <p:nvSpPr>
          <p:cNvPr id="1028" name="Text Box 4"/>
          <p:cNvSpPr txBox="1">
            <a:spLocks noChangeArrowheads="1"/>
          </p:cNvSpPr>
          <p:nvPr/>
        </p:nvSpPr>
        <p:spPr bwMode="auto">
          <a:xfrm>
            <a:off x="3124200" y="6356350"/>
            <a:ext cx="2895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AT"/>
          </a:p>
        </p:txBody>
      </p:sp>
      <p:sp>
        <p:nvSpPr>
          <p:cNvPr id="1029" name="Rectangle 5"/>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hangingPunct="1">
              <a:lnSpc>
                <a:spcPct val="100000"/>
              </a:lnSpc>
              <a:tabLst>
                <a:tab pos="723900" algn="l"/>
                <a:tab pos="1447800" algn="l"/>
              </a:tabLst>
              <a:defRPr sz="1200">
                <a:solidFill>
                  <a:srgbClr val="898989"/>
                </a:solidFill>
                <a:latin typeface="Calibri" charset="0"/>
              </a:defRPr>
            </a:lvl1pPr>
          </a:lstStyle>
          <a:p>
            <a:fld id="{4EF5C309-A1A6-47D0-8137-F279D9D58DCE}" type="slidenum">
              <a:rPr lang="de-AT" altLang="de-DE"/>
              <a:pPr/>
              <a:t>‹Nr.›</a:t>
            </a:fld>
            <a:endParaRPr lang="de-AT" altLang="de-DE"/>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p:txStyles>
    <p:titleStyle>
      <a:lvl1pPr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2pPr>
      <a:lvl3pPr marL="1143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3pPr>
      <a:lvl4pPr marL="1600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4pPr>
      <a:lvl5pPr marL="20574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49263" rtl="0" fontAlgn="base" hangingPunct="0">
        <a:lnSpc>
          <a:spcPct val="93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itchFamily="16" charset="0"/>
        <a:defRPr sz="2800">
          <a:solidFill>
            <a:srgbClr val="000000"/>
          </a:solidFill>
          <a:latin typeface="+mn-lt"/>
          <a:ea typeface="+mn-ea"/>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itchFamily="16" charset="0"/>
        <a:defRPr sz="2400">
          <a:solidFill>
            <a:srgbClr val="000000"/>
          </a:solidFill>
          <a:latin typeface="+mn-lt"/>
          <a:ea typeface="+mn-ea"/>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itchFamily="16" charset="0"/>
        <a:defRPr sz="2000">
          <a:solidFill>
            <a:srgbClr val="000000"/>
          </a:solidFill>
          <a:latin typeface="+mn-lt"/>
          <a:ea typeface="+mn-ea"/>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685800" y="2130425"/>
            <a:ext cx="7770813" cy="1468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GB" altLang="de-DE" smtClean="0"/>
              <a:t>Titelmasterformat durch Klicken bearbeiten</a:t>
            </a:r>
          </a:p>
        </p:txBody>
      </p:sp>
      <p:sp>
        <p:nvSpPr>
          <p:cNvPr id="2050" name="Rectangle 2"/>
          <p:cNvSpPr>
            <a:spLocks noGrp="1" noChangeArrowheads="1"/>
          </p:cNvSpPr>
          <p:nvPr>
            <p:ph type="body" idx="1"/>
          </p:nvPr>
        </p:nvSpPr>
        <p:spPr bwMode="auto">
          <a:xfrm>
            <a:off x="1371600" y="3886200"/>
            <a:ext cx="6399213" cy="1751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1" compatLnSpc="1">
            <a:prstTxWarp prst="textNoShape">
              <a:avLst/>
            </a:prstTxWarp>
          </a:bodyPr>
          <a:lstStyle/>
          <a:p>
            <a:pPr lvl="0"/>
            <a:r>
              <a:rPr lang="en-GB" altLang="de-DE" smtClean="0"/>
              <a:t>Formatvorlage des Untertitelmasters durch Klicken bearbeiten</a:t>
            </a:r>
          </a:p>
        </p:txBody>
      </p:sp>
      <p:sp>
        <p:nvSpPr>
          <p:cNvPr id="2051" name="Rectangle 3"/>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hangingPunct="1">
              <a:lnSpc>
                <a:spcPct val="100000"/>
              </a:lnSpc>
              <a:tabLst>
                <a:tab pos="723900" algn="l"/>
                <a:tab pos="1447800" algn="l"/>
              </a:tabLst>
              <a:defRPr sz="1200">
                <a:solidFill>
                  <a:srgbClr val="898989"/>
                </a:solidFill>
                <a:latin typeface="Calibri" charset="0"/>
              </a:defRPr>
            </a:lvl1pPr>
          </a:lstStyle>
          <a:p>
            <a:r>
              <a:rPr lang="de-AT" altLang="de-DE"/>
              <a:t>28.02.2018</a:t>
            </a:r>
          </a:p>
        </p:txBody>
      </p:sp>
      <p:sp>
        <p:nvSpPr>
          <p:cNvPr id="2052" name="Text Box 4"/>
          <p:cNvSpPr txBox="1">
            <a:spLocks noChangeArrowheads="1"/>
          </p:cNvSpPr>
          <p:nvPr/>
        </p:nvSpPr>
        <p:spPr bwMode="auto">
          <a:xfrm>
            <a:off x="3124200" y="6356350"/>
            <a:ext cx="2895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AT"/>
          </a:p>
        </p:txBody>
      </p:sp>
      <p:sp>
        <p:nvSpPr>
          <p:cNvPr id="2053" name="Rectangle 5"/>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hangingPunct="1">
              <a:lnSpc>
                <a:spcPct val="100000"/>
              </a:lnSpc>
              <a:tabLst>
                <a:tab pos="723900" algn="l"/>
                <a:tab pos="1447800" algn="l"/>
              </a:tabLst>
              <a:defRPr sz="1200">
                <a:solidFill>
                  <a:srgbClr val="898989"/>
                </a:solidFill>
                <a:latin typeface="Calibri" charset="0"/>
              </a:defRPr>
            </a:lvl1pPr>
          </a:lstStyle>
          <a:p>
            <a:fld id="{BB5C07FF-3E5B-4F70-9FD7-002B89B486F0}" type="slidenum">
              <a:rPr lang="de-AT" altLang="de-DE"/>
              <a:pPr/>
              <a:t>‹Nr.›</a:t>
            </a:fld>
            <a:endParaRPr lang="de-AT" altLang="de-DE"/>
          </a:p>
        </p:txBody>
      </p:sp>
      <p:sp>
        <p:nvSpPr>
          <p:cNvPr id="2054" name="Text Box 6"/>
          <p:cNvSpPr txBox="1">
            <a:spLocks noChangeArrowheads="1"/>
          </p:cNvSpPr>
          <p:nvPr/>
        </p:nvSpPr>
        <p:spPr bwMode="auto">
          <a:xfrm>
            <a:off x="457200" y="1604963"/>
            <a:ext cx="8229600"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de-DE" altLang="de-DE">
              <a:solidFill>
                <a:srgbClr val="000000"/>
              </a:solidFill>
            </a:endParaRP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p:txStyles>
    <p:titleStyle>
      <a:lvl1pPr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2pPr>
      <a:lvl3pPr marL="1143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3pPr>
      <a:lvl4pPr marL="1600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4pPr>
      <a:lvl5pPr marL="20574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49263" rtl="0" fontAlgn="base" hangingPunct="0">
        <a:lnSpc>
          <a:spcPct val="93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itchFamily="16" charset="0"/>
        <a:defRPr sz="2800">
          <a:solidFill>
            <a:srgbClr val="000000"/>
          </a:solidFill>
          <a:latin typeface="+mn-lt"/>
          <a:ea typeface="+mn-ea"/>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itchFamily="16" charset="0"/>
        <a:defRPr sz="2400">
          <a:solidFill>
            <a:srgbClr val="000000"/>
          </a:solidFill>
          <a:latin typeface="+mn-lt"/>
          <a:ea typeface="+mn-ea"/>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itchFamily="16" charset="0"/>
        <a:defRPr sz="2000">
          <a:solidFill>
            <a:srgbClr val="000000"/>
          </a:solidFill>
          <a:latin typeface="+mn-lt"/>
          <a:ea typeface="+mn-ea"/>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GB" altLang="de-DE" smtClean="0"/>
              <a:t>Titelmasterformat durch Klicken bearbeiten</a:t>
            </a:r>
          </a:p>
        </p:txBody>
      </p:sp>
      <p:sp>
        <p:nvSpPr>
          <p:cNvPr id="3074"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685800" indent="-684213">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hangingPunct="1">
              <a:lnSpc>
                <a:spcPct val="100000"/>
              </a:lnSpc>
              <a:spcBef>
                <a:spcPts val="800"/>
              </a:spcBef>
              <a:buFont typeface="Arial" charset="0"/>
              <a:buChar char="•"/>
            </a:pPr>
            <a:r>
              <a:rPr lang="de-DE" altLang="de-DE" sz="3200">
                <a:latin typeface="Calibri" charset="0"/>
              </a:rPr>
              <a:t>Textmasterformat bearbeiten</a:t>
            </a:r>
            <a:br>
              <a:rPr lang="de-DE" altLang="de-DE" sz="3200">
                <a:latin typeface="Calibri" charset="0"/>
              </a:rPr>
            </a:br>
            <a:r>
              <a:rPr lang="de-DE" altLang="de-DE" sz="2800">
                <a:latin typeface="Calibri" charset="0"/>
              </a:rPr>
              <a:t>Zweite Ebene</a:t>
            </a:r>
            <a:br>
              <a:rPr lang="de-DE" altLang="de-DE" sz="2800">
                <a:latin typeface="Calibri" charset="0"/>
              </a:rPr>
            </a:br>
            <a:r>
              <a:rPr lang="de-DE" altLang="de-DE" sz="2400">
                <a:latin typeface="Calibri" charset="0"/>
              </a:rPr>
              <a:t>Dritte Ebene</a:t>
            </a:r>
            <a:br>
              <a:rPr lang="de-DE" altLang="de-DE" sz="2400">
                <a:latin typeface="Calibri" charset="0"/>
              </a:rPr>
            </a:br>
            <a:r>
              <a:rPr lang="de-DE" altLang="de-DE" sz="2000">
                <a:latin typeface="Calibri" charset="0"/>
              </a:rPr>
              <a:t>Vierte Ebene</a:t>
            </a:r>
            <a:br>
              <a:rPr lang="de-DE" altLang="de-DE" sz="2000">
                <a:latin typeface="Calibri" charset="0"/>
              </a:rPr>
            </a:br>
            <a:r>
              <a:rPr lang="de-DE" altLang="de-DE" sz="2000">
                <a:latin typeface="Calibri" charset="0"/>
              </a:rPr>
              <a:t>Fünfte Ebene</a:t>
            </a:r>
          </a:p>
        </p:txBody>
      </p:sp>
      <p:sp>
        <p:nvSpPr>
          <p:cNvPr id="3075" name="Rectangle 3"/>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hangingPunct="1">
              <a:lnSpc>
                <a:spcPct val="100000"/>
              </a:lnSpc>
              <a:tabLst>
                <a:tab pos="723900" algn="l"/>
                <a:tab pos="1447800" algn="l"/>
              </a:tabLst>
              <a:defRPr sz="1200">
                <a:solidFill>
                  <a:srgbClr val="898989"/>
                </a:solidFill>
                <a:latin typeface="Calibri" charset="0"/>
              </a:defRPr>
            </a:lvl1pPr>
          </a:lstStyle>
          <a:p>
            <a:r>
              <a:rPr lang="de-AT" altLang="de-DE"/>
              <a:t>28.02.2018</a:t>
            </a:r>
          </a:p>
        </p:txBody>
      </p:sp>
      <p:sp>
        <p:nvSpPr>
          <p:cNvPr id="3076" name="Text Box 4"/>
          <p:cNvSpPr txBox="1">
            <a:spLocks noChangeArrowheads="1"/>
          </p:cNvSpPr>
          <p:nvPr/>
        </p:nvSpPr>
        <p:spPr bwMode="auto">
          <a:xfrm>
            <a:off x="3124200" y="6356350"/>
            <a:ext cx="2895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AT"/>
          </a:p>
        </p:txBody>
      </p:sp>
      <p:sp>
        <p:nvSpPr>
          <p:cNvPr id="3077" name="Rectangle 5"/>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hangingPunct="1">
              <a:lnSpc>
                <a:spcPct val="100000"/>
              </a:lnSpc>
              <a:tabLst>
                <a:tab pos="723900" algn="l"/>
                <a:tab pos="1447800" algn="l"/>
              </a:tabLst>
              <a:defRPr sz="1200">
                <a:solidFill>
                  <a:srgbClr val="898989"/>
                </a:solidFill>
                <a:latin typeface="Calibri" charset="0"/>
              </a:defRPr>
            </a:lvl1pPr>
          </a:lstStyle>
          <a:p>
            <a:fld id="{D33EC91B-5752-43C8-88CD-4711F5340E70}" type="slidenum">
              <a:rPr lang="de-AT" altLang="de-DE"/>
              <a:pPr/>
              <a:t>‹Nr.›</a:t>
            </a:fld>
            <a:endParaRPr lang="de-AT" altLang="de-DE"/>
          </a:p>
        </p:txBody>
      </p:sp>
      <p:sp>
        <p:nvSpPr>
          <p:cNvPr id="3078" name="Rectangle 6"/>
          <p:cNvSpPr>
            <a:spLocks noGrp="1" noChangeArrowheads="1"/>
          </p:cNvSpPr>
          <p:nvPr>
            <p:ph type="body" idx="1"/>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de-DE" smtClean="0"/>
              <a:t>Klicken Sie, um die Formate des Gliederungstextes zu bearbeiten</a:t>
            </a:r>
          </a:p>
          <a:p>
            <a:pPr lvl="1"/>
            <a:r>
              <a:rPr lang="en-GB" altLang="de-DE" smtClean="0"/>
              <a:t>Zweite Gliederungsebene</a:t>
            </a:r>
          </a:p>
          <a:p>
            <a:pPr lvl="2"/>
            <a:r>
              <a:rPr lang="en-GB" altLang="de-DE" smtClean="0"/>
              <a:t>Dritte Gliederungsebene</a:t>
            </a:r>
          </a:p>
          <a:p>
            <a:pPr lvl="3"/>
            <a:r>
              <a:rPr lang="en-GB" altLang="de-DE" smtClean="0"/>
              <a:t>Vierte Gliederungsebene</a:t>
            </a:r>
          </a:p>
          <a:p>
            <a:pPr lvl="4"/>
            <a:r>
              <a:rPr lang="en-GB" altLang="de-DE" smtClean="0"/>
              <a:t>Fünfte Gliederungsebene</a:t>
            </a:r>
          </a:p>
          <a:p>
            <a:pPr lvl="4"/>
            <a:r>
              <a:rPr lang="en-GB" altLang="de-DE" smtClean="0"/>
              <a:t>Sechste Gliederungsebene</a:t>
            </a:r>
          </a:p>
          <a:p>
            <a:pPr lvl="4"/>
            <a:r>
              <a:rPr lang="en-GB" altLang="de-DE" smtClean="0"/>
              <a:t>Siebente Gliederungsebene</a:t>
            </a:r>
          </a:p>
          <a:p>
            <a:pPr lvl="4"/>
            <a:r>
              <a:rPr lang="en-GB" altLang="de-DE" smtClean="0"/>
              <a:t>Achte Gliederungsebene</a:t>
            </a:r>
          </a:p>
          <a:p>
            <a:pPr lvl="4"/>
            <a:r>
              <a:rPr lang="en-GB" altLang="de-DE" smtClean="0"/>
              <a:t>Neunte Gliederungsebene</a:t>
            </a:r>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792" r:id="rId12"/>
  </p:sldLayoutIdLst>
  <p:hf sldNum="0" hdr="0" ftr="0"/>
  <p:txStyles>
    <p:titleStyle>
      <a:lvl1pPr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2pPr>
      <a:lvl3pPr marL="1143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3pPr>
      <a:lvl4pPr marL="1600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4pPr>
      <a:lvl5pPr marL="20574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49263" rtl="0" fontAlgn="base" hangingPunct="0">
        <a:lnSpc>
          <a:spcPct val="93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itchFamily="16" charset="0"/>
        <a:defRPr sz="2800">
          <a:solidFill>
            <a:srgbClr val="000000"/>
          </a:solidFill>
          <a:latin typeface="+mn-lt"/>
          <a:ea typeface="+mn-ea"/>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itchFamily="16" charset="0"/>
        <a:defRPr sz="2400">
          <a:solidFill>
            <a:srgbClr val="000000"/>
          </a:solidFill>
          <a:latin typeface="+mn-lt"/>
          <a:ea typeface="+mn-ea"/>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itchFamily="16" charset="0"/>
        <a:defRPr sz="2000">
          <a:solidFill>
            <a:srgbClr val="000000"/>
          </a:solidFill>
          <a:latin typeface="+mn-lt"/>
          <a:ea typeface="+mn-ea"/>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www.econ.yale.edu/~shiller/data.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7" name="Text Box 1"/>
          <p:cNvSpPr txBox="1">
            <a:spLocks noChangeArrowheads="1"/>
          </p:cNvSpPr>
          <p:nvPr/>
        </p:nvSpPr>
        <p:spPr bwMode="auto">
          <a:xfrm>
            <a:off x="685800" y="908050"/>
            <a:ext cx="7772400" cy="2232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charset="0"/>
                <a:ea typeface="Microsoft YaHei" charset="-122"/>
              </a:defRPr>
            </a:lvl9pPr>
          </a:lstStyle>
          <a:p>
            <a:pPr algn="ctr" hangingPunct="1">
              <a:lnSpc>
                <a:spcPct val="100000"/>
              </a:lnSpc>
            </a:pPr>
            <a:r>
              <a:rPr lang="de-AT" altLang="de-DE" sz="4000" dirty="0">
                <a:latin typeface="Calibri" charset="0"/>
              </a:rPr>
              <a:t>Ermunterung </a:t>
            </a:r>
            <a:r>
              <a:rPr lang="de-AT" altLang="de-DE" sz="4000" dirty="0" smtClean="0">
                <a:latin typeface="Calibri" charset="0"/>
              </a:rPr>
              <a:t>zur </a:t>
            </a:r>
            <a:r>
              <a:rPr lang="de-AT" altLang="de-DE" sz="4000" dirty="0">
                <a:latin typeface="Calibri" charset="0"/>
              </a:rPr>
              <a:t>selbständigen </a:t>
            </a:r>
            <a:r>
              <a:rPr lang="de-AT" altLang="de-DE" sz="4000" dirty="0" smtClean="0">
                <a:latin typeface="Calibri" charset="0"/>
              </a:rPr>
              <a:t>Investment-Planung</a:t>
            </a:r>
            <a:endParaRPr lang="de-AT" altLang="de-DE" sz="4000" dirty="0">
              <a:latin typeface="Calibri" charset="0"/>
            </a:endParaRPr>
          </a:p>
        </p:txBody>
      </p:sp>
      <p:sp>
        <p:nvSpPr>
          <p:cNvPr id="14338" name="Text Box 2"/>
          <p:cNvSpPr txBox="1">
            <a:spLocks noChangeArrowheads="1"/>
          </p:cNvSpPr>
          <p:nvPr/>
        </p:nvSpPr>
        <p:spPr bwMode="auto">
          <a:xfrm>
            <a:off x="684213" y="3789040"/>
            <a:ext cx="8137525" cy="2375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1"/>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algn="ctr" hangingPunct="1">
              <a:lnSpc>
                <a:spcPct val="80000"/>
              </a:lnSpc>
              <a:spcBef>
                <a:spcPts val="400"/>
              </a:spcBef>
            </a:pPr>
            <a:r>
              <a:rPr lang="de-AT" altLang="de-DE" b="1" dirty="0" smtClean="0">
                <a:solidFill>
                  <a:srgbClr val="898989"/>
                </a:solidFill>
                <a:latin typeface="Calibri" charset="0"/>
              </a:rPr>
              <a:t>Plan (Strategie)</a:t>
            </a:r>
            <a:endParaRPr lang="de-AT" altLang="de-DE" b="1" dirty="0">
              <a:solidFill>
                <a:srgbClr val="898989"/>
              </a:solidFill>
              <a:latin typeface="Calibri" charset="0"/>
            </a:endParaRPr>
          </a:p>
          <a:p>
            <a:pPr algn="ctr" hangingPunct="1">
              <a:lnSpc>
                <a:spcPct val="80000"/>
              </a:lnSpc>
              <a:spcBef>
                <a:spcPts val="400"/>
              </a:spcBef>
            </a:pPr>
            <a:r>
              <a:rPr lang="de-AT" altLang="de-DE" b="1" dirty="0">
                <a:solidFill>
                  <a:srgbClr val="898989"/>
                </a:solidFill>
                <a:latin typeface="Calibri" charset="0"/>
              </a:rPr>
              <a:t>Verstehen</a:t>
            </a:r>
            <a:r>
              <a:rPr lang="de-AT" altLang="de-DE" dirty="0">
                <a:solidFill>
                  <a:srgbClr val="898989"/>
                </a:solidFill>
                <a:latin typeface="Calibri" charset="0"/>
              </a:rPr>
              <a:t> der Finanzmärkte &gt;  </a:t>
            </a:r>
            <a:r>
              <a:rPr lang="de-AT" altLang="de-DE" dirty="0" smtClean="0">
                <a:solidFill>
                  <a:srgbClr val="898989"/>
                </a:solidFill>
                <a:latin typeface="Calibri" charset="0"/>
              </a:rPr>
              <a:t>Orientierung, </a:t>
            </a:r>
            <a:r>
              <a:rPr lang="de-AT" altLang="de-DE" dirty="0">
                <a:solidFill>
                  <a:srgbClr val="898989"/>
                </a:solidFill>
                <a:latin typeface="Calibri" charset="0"/>
              </a:rPr>
              <a:t>Fokus </a:t>
            </a:r>
            <a:r>
              <a:rPr lang="de-AT" altLang="de-DE" dirty="0" smtClean="0">
                <a:solidFill>
                  <a:srgbClr val="898989"/>
                </a:solidFill>
                <a:latin typeface="Calibri" charset="0"/>
              </a:rPr>
              <a:t>auf </a:t>
            </a:r>
            <a:r>
              <a:rPr lang="de-AT" altLang="de-DE" dirty="0">
                <a:solidFill>
                  <a:srgbClr val="898989"/>
                </a:solidFill>
                <a:latin typeface="Calibri" charset="0"/>
              </a:rPr>
              <a:t>Handlungsfähigkeit </a:t>
            </a:r>
          </a:p>
          <a:p>
            <a:pPr algn="ctr" hangingPunct="1">
              <a:lnSpc>
                <a:spcPct val="80000"/>
              </a:lnSpc>
              <a:spcBef>
                <a:spcPts val="400"/>
              </a:spcBef>
            </a:pPr>
            <a:r>
              <a:rPr lang="de-AT" altLang="de-DE" dirty="0">
                <a:solidFill>
                  <a:srgbClr val="898989"/>
                </a:solidFill>
                <a:latin typeface="Calibri" charset="0"/>
              </a:rPr>
              <a:t> „</a:t>
            </a:r>
            <a:r>
              <a:rPr lang="de-AT" altLang="de-DE" b="1" dirty="0">
                <a:solidFill>
                  <a:srgbClr val="898989"/>
                </a:solidFill>
                <a:latin typeface="Calibri" charset="0"/>
              </a:rPr>
              <a:t>Investmentplan</a:t>
            </a:r>
            <a:r>
              <a:rPr lang="de-AT" altLang="de-DE" dirty="0">
                <a:solidFill>
                  <a:srgbClr val="898989"/>
                </a:solidFill>
                <a:latin typeface="Calibri" charset="0"/>
              </a:rPr>
              <a:t>“ –  </a:t>
            </a:r>
            <a:r>
              <a:rPr lang="de-AT" altLang="de-DE" dirty="0" smtClean="0">
                <a:solidFill>
                  <a:srgbClr val="898989"/>
                </a:solidFill>
                <a:latin typeface="Calibri" charset="0"/>
              </a:rPr>
              <a:t>Landkarte, </a:t>
            </a:r>
            <a:r>
              <a:rPr lang="de-AT" altLang="de-DE" dirty="0">
                <a:solidFill>
                  <a:srgbClr val="898989"/>
                </a:solidFill>
                <a:latin typeface="Calibri" charset="0"/>
              </a:rPr>
              <a:t>Richtlinie </a:t>
            </a:r>
            <a:r>
              <a:rPr lang="de-AT" altLang="de-DE" dirty="0" smtClean="0">
                <a:solidFill>
                  <a:srgbClr val="898989"/>
                </a:solidFill>
                <a:latin typeface="Calibri" charset="0"/>
              </a:rPr>
              <a:t>(Kriterienkatalog für Beratung, Erfolgs-Kontrolle </a:t>
            </a:r>
            <a:r>
              <a:rPr lang="de-AT" altLang="de-DE" dirty="0">
                <a:solidFill>
                  <a:srgbClr val="898989"/>
                </a:solidFill>
                <a:latin typeface="Calibri" charset="0"/>
              </a:rPr>
              <a:t>und </a:t>
            </a:r>
            <a:r>
              <a:rPr lang="de-AT" altLang="de-DE" dirty="0" smtClean="0">
                <a:solidFill>
                  <a:srgbClr val="898989"/>
                </a:solidFill>
                <a:latin typeface="Calibri" charset="0"/>
              </a:rPr>
              <a:t>Kommunikationsgrundlage)</a:t>
            </a:r>
            <a:endParaRPr lang="de-AT" altLang="de-DE" dirty="0">
              <a:solidFill>
                <a:srgbClr val="898989"/>
              </a:solidFill>
              <a:latin typeface="Calibri" charset="0"/>
            </a:endParaRPr>
          </a:p>
          <a:p>
            <a:pPr algn="ctr" hangingPunct="1">
              <a:lnSpc>
                <a:spcPct val="80000"/>
              </a:lnSpc>
              <a:spcBef>
                <a:spcPts val="400"/>
              </a:spcBef>
            </a:pPr>
            <a:endParaRPr lang="de-AT" altLang="de-DE" b="1" dirty="0">
              <a:solidFill>
                <a:srgbClr val="898989"/>
              </a:solidFill>
              <a:latin typeface="Calibri" charset="0"/>
            </a:endParaRPr>
          </a:p>
          <a:p>
            <a:pPr algn="ctr" hangingPunct="1">
              <a:lnSpc>
                <a:spcPct val="80000"/>
              </a:lnSpc>
              <a:spcBef>
                <a:spcPts val="400"/>
              </a:spcBef>
            </a:pPr>
            <a:r>
              <a:rPr lang="de-AT" altLang="de-DE" b="1" dirty="0">
                <a:solidFill>
                  <a:srgbClr val="898989"/>
                </a:solidFill>
                <a:latin typeface="Calibri" charset="0"/>
              </a:rPr>
              <a:t>Umsetzung </a:t>
            </a:r>
            <a:r>
              <a:rPr lang="de-AT" altLang="de-DE" b="1" dirty="0" smtClean="0">
                <a:solidFill>
                  <a:srgbClr val="898989"/>
                </a:solidFill>
                <a:latin typeface="Calibri" charset="0"/>
              </a:rPr>
              <a:t>(Taktik)</a:t>
            </a:r>
            <a:endParaRPr lang="de-AT" altLang="de-DE" b="1" dirty="0">
              <a:solidFill>
                <a:srgbClr val="898989"/>
              </a:solidFill>
              <a:latin typeface="Calibri" charset="0"/>
            </a:endParaRPr>
          </a:p>
          <a:p>
            <a:pPr algn="ctr" hangingPunct="1">
              <a:lnSpc>
                <a:spcPct val="80000"/>
              </a:lnSpc>
              <a:spcBef>
                <a:spcPts val="400"/>
              </a:spcBef>
            </a:pPr>
            <a:r>
              <a:rPr lang="de-AT" altLang="de-DE" dirty="0" smtClean="0">
                <a:solidFill>
                  <a:srgbClr val="898989"/>
                </a:solidFill>
                <a:latin typeface="Calibri" charset="0"/>
              </a:rPr>
              <a:t>Anpassung an Marktlage und Produktauswahl</a:t>
            </a:r>
            <a:endParaRPr lang="de-AT" altLang="de-DE" dirty="0" smtClean="0">
              <a:solidFill>
                <a:srgbClr val="898989"/>
              </a:solidFill>
              <a:latin typeface="Calibri" charset="0"/>
            </a:endParaRPr>
          </a:p>
          <a:p>
            <a:pPr algn="ctr" hangingPunct="1">
              <a:lnSpc>
                <a:spcPct val="80000"/>
              </a:lnSpc>
              <a:spcBef>
                <a:spcPts val="400"/>
              </a:spcBef>
            </a:pPr>
            <a:endParaRPr lang="de-AT" altLang="de-DE" dirty="0">
              <a:solidFill>
                <a:srgbClr val="898989"/>
              </a:solidFill>
              <a:latin typeface="Calibri" charset="0"/>
            </a:endParaRP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07504" y="188640"/>
            <a:ext cx="9036496" cy="6336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9pPr>
          </a:lstStyle>
          <a:p>
            <a:pPr algn="ctr" hangingPunct="1">
              <a:lnSpc>
                <a:spcPct val="80000"/>
              </a:lnSpc>
              <a:spcBef>
                <a:spcPts val="800"/>
              </a:spcBef>
              <a:buClrTx/>
              <a:buSzPct val="45000"/>
              <a:buFontTx/>
              <a:buNone/>
            </a:pPr>
            <a:r>
              <a:rPr lang="de-AT" altLang="de-DE" sz="3000" dirty="0">
                <a:solidFill>
                  <a:srgbClr val="FFC000"/>
                </a:solidFill>
                <a:latin typeface="Calibri" charset="0"/>
              </a:rPr>
              <a:t>Zertifikate</a:t>
            </a:r>
            <a:r>
              <a:rPr lang="de-AT" altLang="de-DE" sz="3000" dirty="0">
                <a:latin typeface="Calibri" charset="0"/>
              </a:rPr>
              <a:t>	Indexfonds		</a:t>
            </a:r>
            <a:r>
              <a:rPr lang="de-AT" altLang="de-DE" sz="3000" b="1" dirty="0">
                <a:solidFill>
                  <a:srgbClr val="FEDE61"/>
                </a:solidFill>
                <a:latin typeface="Calibri" charset="0"/>
              </a:rPr>
              <a:t>ETFs</a:t>
            </a:r>
            <a:r>
              <a:rPr lang="de-AT" altLang="de-DE" sz="3000" dirty="0">
                <a:latin typeface="Calibri" charset="0"/>
              </a:rPr>
              <a:t>	</a:t>
            </a:r>
            <a:r>
              <a:rPr lang="de-AT" altLang="de-DE" sz="3000" dirty="0" smtClean="0">
                <a:latin typeface="Calibri" charset="0"/>
              </a:rPr>
              <a:t> 	</a:t>
            </a:r>
            <a:r>
              <a:rPr lang="de-AT" altLang="de-DE" sz="3000" dirty="0" smtClean="0">
                <a:solidFill>
                  <a:srgbClr val="7030A0"/>
                </a:solidFill>
                <a:latin typeface="Calibri" charset="0"/>
              </a:rPr>
              <a:t>ETCs</a:t>
            </a:r>
            <a:r>
              <a:rPr lang="de-AT" altLang="de-DE" sz="3000" dirty="0">
                <a:latin typeface="Calibri" charset="0"/>
              </a:rPr>
              <a:t>	</a:t>
            </a:r>
            <a:r>
              <a:rPr lang="de-AT" altLang="de-DE" sz="3000" dirty="0" smtClean="0">
                <a:latin typeface="Calibri" charset="0"/>
              </a:rPr>
              <a:t>	CFDs</a:t>
            </a:r>
            <a:r>
              <a:rPr lang="de-AT" altLang="de-DE" sz="3000" dirty="0">
                <a:latin typeface="Calibri" charset="0"/>
              </a:rPr>
              <a:t>	</a:t>
            </a:r>
            <a:r>
              <a:rPr lang="de-AT" altLang="de-DE" sz="3000" b="1" dirty="0">
                <a:solidFill>
                  <a:srgbClr val="97A7D0"/>
                </a:solidFill>
                <a:latin typeface="Calibri" charset="0"/>
              </a:rPr>
              <a:t>Lebensversicherung	</a:t>
            </a:r>
            <a:r>
              <a:rPr lang="de-AT" altLang="de-DE" sz="3000" dirty="0">
                <a:latin typeface="Calibri" charset="0"/>
              </a:rPr>
              <a:t>	</a:t>
            </a:r>
            <a:r>
              <a:rPr lang="de-AT" altLang="de-DE" sz="3000" b="1" dirty="0">
                <a:solidFill>
                  <a:srgbClr val="B89101"/>
                </a:solidFill>
                <a:latin typeface="Calibri" charset="0"/>
              </a:rPr>
              <a:t>britische Lebensversicherung</a:t>
            </a:r>
            <a:r>
              <a:rPr lang="de-AT" altLang="de-DE" sz="3000" dirty="0">
                <a:latin typeface="Calibri" charset="0"/>
              </a:rPr>
              <a:t>	</a:t>
            </a:r>
            <a:r>
              <a:rPr lang="de-AT" altLang="de-DE" sz="3000" dirty="0">
                <a:solidFill>
                  <a:srgbClr val="7030A0"/>
                </a:solidFill>
                <a:latin typeface="Calibri" charset="0"/>
              </a:rPr>
              <a:t>Rentenversicherung	</a:t>
            </a:r>
            <a:r>
              <a:rPr lang="de-AT" altLang="de-DE" sz="3000" dirty="0">
                <a:latin typeface="Calibri" charset="0"/>
              </a:rPr>
              <a:t>	</a:t>
            </a:r>
            <a:r>
              <a:rPr lang="de-AT" altLang="de-DE" sz="3000" b="1" dirty="0">
                <a:solidFill>
                  <a:srgbClr val="0070C0"/>
                </a:solidFill>
                <a:latin typeface="Calibri" charset="0"/>
              </a:rPr>
              <a:t>fondsgebundene Versicherung 	</a:t>
            </a:r>
            <a:r>
              <a:rPr lang="de-AT" altLang="de-DE" sz="1600" dirty="0">
                <a:solidFill>
                  <a:srgbClr val="7B6100"/>
                </a:solidFill>
                <a:latin typeface="Calibri" charset="0"/>
              </a:rPr>
              <a:t>Direktinvestment</a:t>
            </a:r>
            <a:r>
              <a:rPr lang="de-AT" altLang="de-DE" sz="3000" dirty="0">
                <a:latin typeface="Calibri" charset="0"/>
              </a:rPr>
              <a:t>	</a:t>
            </a:r>
            <a:r>
              <a:rPr lang="de-AT" altLang="de-DE" sz="3200" dirty="0">
                <a:solidFill>
                  <a:srgbClr val="FFC000"/>
                </a:solidFill>
                <a:latin typeface="Calibri" charset="0"/>
              </a:rPr>
              <a:t>Investmentfonds</a:t>
            </a:r>
            <a:r>
              <a:rPr lang="de-AT" altLang="de-DE" sz="3000" dirty="0">
                <a:latin typeface="Calibri" charset="0"/>
              </a:rPr>
              <a:t>		Aktienfonds		</a:t>
            </a:r>
            <a:r>
              <a:rPr lang="de-AT" altLang="de-DE" sz="3000" b="1" dirty="0" smtClean="0">
                <a:solidFill>
                  <a:srgbClr val="919064"/>
                </a:solidFill>
                <a:latin typeface="Calibri" charset="0"/>
              </a:rPr>
              <a:t>Anleihenfonds</a:t>
            </a:r>
            <a:r>
              <a:rPr lang="de-AT" altLang="de-DE" sz="3000" dirty="0">
                <a:latin typeface="Calibri" charset="0"/>
              </a:rPr>
              <a:t>	</a:t>
            </a:r>
            <a:r>
              <a:rPr lang="de-AT" altLang="de-DE" sz="3000" dirty="0">
                <a:solidFill>
                  <a:srgbClr val="92D050"/>
                </a:solidFill>
                <a:latin typeface="Calibri" charset="0"/>
              </a:rPr>
              <a:t>Rentenfonds</a:t>
            </a:r>
            <a:r>
              <a:rPr lang="de-AT" altLang="de-DE" sz="3000" dirty="0">
                <a:latin typeface="Calibri" charset="0"/>
              </a:rPr>
              <a:t>	Öko-Fonds	Ethikfonds	</a:t>
            </a:r>
            <a:r>
              <a:rPr lang="de-AT" altLang="de-DE" sz="3000" dirty="0">
                <a:solidFill>
                  <a:srgbClr val="7030A0"/>
                </a:solidFill>
                <a:latin typeface="Calibri" charset="0"/>
              </a:rPr>
              <a:t> Hedgefonds	</a:t>
            </a:r>
            <a:r>
              <a:rPr lang="de-AT" altLang="de-DE" sz="3000" b="1" dirty="0">
                <a:latin typeface="Calibri" charset="0"/>
              </a:rPr>
              <a:t> Garantie</a:t>
            </a:r>
            <a:r>
              <a:rPr lang="de-AT" altLang="de-DE" sz="3000" dirty="0">
                <a:latin typeface="Calibri" charset="0"/>
              </a:rPr>
              <a:t>fonds</a:t>
            </a:r>
            <a:r>
              <a:rPr lang="de-AT" altLang="de-DE" sz="3000" dirty="0">
                <a:solidFill>
                  <a:srgbClr val="7030A0"/>
                </a:solidFill>
                <a:latin typeface="Calibri" charset="0"/>
              </a:rPr>
              <a:t> </a:t>
            </a:r>
            <a:r>
              <a:rPr lang="de-AT" altLang="de-DE" sz="3000" dirty="0" smtClean="0">
                <a:solidFill>
                  <a:srgbClr val="7030A0"/>
                </a:solidFill>
                <a:latin typeface="Calibri" charset="0"/>
              </a:rPr>
              <a:t>	Optionen	</a:t>
            </a:r>
            <a:r>
              <a:rPr lang="de-AT" altLang="de-DE" sz="1400" dirty="0" smtClean="0">
                <a:solidFill>
                  <a:schemeClr val="bg2">
                    <a:lumMod val="60000"/>
                    <a:lumOff val="40000"/>
                  </a:schemeClr>
                </a:solidFill>
                <a:latin typeface="Calibri" charset="0"/>
              </a:rPr>
              <a:t>Futures</a:t>
            </a:r>
            <a:r>
              <a:rPr lang="de-AT" altLang="de-DE" sz="3000" dirty="0">
                <a:solidFill>
                  <a:srgbClr val="7030A0"/>
                </a:solidFill>
                <a:latin typeface="Calibri" charset="0"/>
              </a:rPr>
              <a:t>	</a:t>
            </a:r>
            <a:r>
              <a:rPr lang="de-AT" altLang="de-DE" sz="3000" dirty="0" smtClean="0">
                <a:solidFill>
                  <a:srgbClr val="C00000"/>
                </a:solidFill>
                <a:latin typeface="Calibri" charset="0"/>
              </a:rPr>
              <a:t>vermögensverwaltende </a:t>
            </a:r>
            <a:r>
              <a:rPr lang="de-AT" altLang="de-DE" sz="3000" dirty="0">
                <a:solidFill>
                  <a:srgbClr val="C00000"/>
                </a:solidFill>
                <a:latin typeface="Calibri" charset="0"/>
              </a:rPr>
              <a:t>Fonds</a:t>
            </a:r>
            <a:r>
              <a:rPr lang="de-AT" altLang="de-DE" sz="3000" dirty="0">
                <a:latin typeface="Calibri" charset="0"/>
              </a:rPr>
              <a:t>		</a:t>
            </a:r>
            <a:r>
              <a:rPr lang="de-AT" altLang="de-DE" sz="3000" dirty="0">
                <a:solidFill>
                  <a:srgbClr val="97A7D0"/>
                </a:solidFill>
                <a:latin typeface="Calibri" charset="0"/>
              </a:rPr>
              <a:t>Total Return Fonds</a:t>
            </a:r>
            <a:r>
              <a:rPr lang="de-AT" altLang="de-DE" sz="3000" dirty="0">
                <a:latin typeface="Calibri" charset="0"/>
              </a:rPr>
              <a:t>		</a:t>
            </a:r>
            <a:r>
              <a:rPr lang="de-AT" altLang="de-DE" sz="3000" dirty="0">
                <a:solidFill>
                  <a:srgbClr val="C00000"/>
                </a:solidFill>
                <a:latin typeface="Calibri" charset="0"/>
              </a:rPr>
              <a:t>nachrangige Anleihe</a:t>
            </a:r>
            <a:r>
              <a:rPr lang="de-AT" altLang="de-DE" sz="3000" dirty="0">
                <a:latin typeface="Calibri" charset="0"/>
              </a:rPr>
              <a:t>	</a:t>
            </a:r>
            <a:r>
              <a:rPr lang="de-AT" altLang="de-DE" sz="3000" dirty="0" err="1">
                <a:solidFill>
                  <a:srgbClr val="0070C0"/>
                </a:solidFill>
                <a:latin typeface="Calibri" charset="0"/>
              </a:rPr>
              <a:t>Crowd</a:t>
            </a:r>
            <a:r>
              <a:rPr lang="de-AT" altLang="de-DE" sz="3000" dirty="0">
                <a:solidFill>
                  <a:srgbClr val="0070C0"/>
                </a:solidFill>
                <a:latin typeface="Calibri" charset="0"/>
              </a:rPr>
              <a:t> </a:t>
            </a:r>
            <a:r>
              <a:rPr lang="de-AT" altLang="de-DE" sz="3000" dirty="0" err="1">
                <a:solidFill>
                  <a:srgbClr val="0070C0"/>
                </a:solidFill>
                <a:latin typeface="Calibri" charset="0"/>
              </a:rPr>
              <a:t>Investing</a:t>
            </a:r>
            <a:r>
              <a:rPr lang="de-AT" altLang="de-DE" sz="3000" dirty="0">
                <a:latin typeface="Calibri" charset="0"/>
              </a:rPr>
              <a:t>	</a:t>
            </a:r>
            <a:r>
              <a:rPr lang="de-AT" altLang="de-DE" sz="3000" dirty="0" err="1">
                <a:latin typeface="Calibri" charset="0"/>
              </a:rPr>
              <a:t>Crowd</a:t>
            </a:r>
            <a:r>
              <a:rPr lang="de-AT" altLang="de-DE" sz="3000" dirty="0">
                <a:latin typeface="Calibri" charset="0"/>
              </a:rPr>
              <a:t> </a:t>
            </a:r>
            <a:r>
              <a:rPr lang="de-AT" altLang="de-DE" sz="3000" dirty="0" err="1">
                <a:latin typeface="Calibri" charset="0"/>
              </a:rPr>
              <a:t>Lending</a:t>
            </a:r>
            <a:r>
              <a:rPr lang="de-AT" altLang="de-DE" sz="3000" dirty="0">
                <a:latin typeface="Calibri" charset="0"/>
              </a:rPr>
              <a:t>	</a:t>
            </a:r>
            <a:r>
              <a:rPr lang="de-AT" altLang="de-DE" sz="2400" dirty="0" err="1">
                <a:solidFill>
                  <a:srgbClr val="FEDE61"/>
                </a:solidFill>
                <a:latin typeface="Calibri" charset="0"/>
              </a:rPr>
              <a:t>Kryptowährung</a:t>
            </a:r>
            <a:r>
              <a:rPr lang="de-AT" altLang="de-DE" sz="3000" dirty="0">
                <a:latin typeface="Calibri" charset="0"/>
              </a:rPr>
              <a:t>	</a:t>
            </a:r>
            <a:r>
              <a:rPr lang="de-AT" altLang="de-DE" sz="3000" dirty="0" err="1">
                <a:latin typeface="Calibri" charset="0"/>
              </a:rPr>
              <a:t>Mikrolending</a:t>
            </a:r>
            <a:r>
              <a:rPr lang="de-AT" altLang="de-DE" sz="3000" dirty="0">
                <a:latin typeface="Calibri" charset="0"/>
              </a:rPr>
              <a:t>		</a:t>
            </a:r>
            <a:r>
              <a:rPr lang="de-AT" altLang="de-DE" sz="3000" dirty="0" smtClean="0">
                <a:solidFill>
                  <a:srgbClr val="FFC000"/>
                </a:solidFill>
                <a:latin typeface="Calibri" charset="0"/>
              </a:rPr>
              <a:t>Beteiligungen	</a:t>
            </a:r>
            <a:r>
              <a:rPr lang="de-AT" altLang="de-DE" sz="3000" dirty="0">
                <a:latin typeface="Calibri" charset="0"/>
              </a:rPr>
              <a:t>	</a:t>
            </a:r>
            <a:r>
              <a:rPr lang="de-AT" altLang="de-DE" sz="3000" dirty="0">
                <a:solidFill>
                  <a:srgbClr val="92D050"/>
                </a:solidFill>
                <a:latin typeface="Calibri" charset="0"/>
              </a:rPr>
              <a:t>Bausparer</a:t>
            </a:r>
            <a:r>
              <a:rPr lang="de-AT" altLang="de-DE" sz="3000" dirty="0">
                <a:latin typeface="Calibri" charset="0"/>
              </a:rPr>
              <a:t>	</a:t>
            </a:r>
            <a:r>
              <a:rPr lang="de-AT" altLang="de-DE" sz="3000" dirty="0">
                <a:solidFill>
                  <a:srgbClr val="7030A0"/>
                </a:solidFill>
                <a:latin typeface="Calibri" charset="0"/>
              </a:rPr>
              <a:t>Edelmetalle</a:t>
            </a:r>
            <a:r>
              <a:rPr lang="de-AT" altLang="de-DE" sz="3000" dirty="0">
                <a:latin typeface="Calibri" charset="0"/>
              </a:rPr>
              <a:t>		Festgeld	</a:t>
            </a:r>
            <a:r>
              <a:rPr lang="de-AT" altLang="de-DE" sz="3000" dirty="0" smtClean="0">
                <a:latin typeface="Calibri" charset="0"/>
              </a:rPr>
              <a:t>	</a:t>
            </a:r>
            <a:r>
              <a:rPr lang="de-AT" altLang="de-DE" sz="3000" dirty="0" smtClean="0">
                <a:solidFill>
                  <a:srgbClr val="7030A0"/>
                </a:solidFill>
                <a:latin typeface="Calibri" charset="0"/>
              </a:rPr>
              <a:t>Prämienpension</a:t>
            </a:r>
            <a:r>
              <a:rPr lang="de-AT" altLang="de-DE" sz="3000" dirty="0">
                <a:latin typeface="Calibri" charset="0"/>
              </a:rPr>
              <a:t>	</a:t>
            </a:r>
            <a:r>
              <a:rPr lang="de-AT" altLang="de-DE" dirty="0">
                <a:latin typeface="Calibri" charset="0"/>
              </a:rPr>
              <a:t>Wohnbauanleihe</a:t>
            </a:r>
            <a:r>
              <a:rPr lang="de-AT" altLang="de-DE" sz="3000" dirty="0">
                <a:latin typeface="Calibri" charset="0"/>
              </a:rPr>
              <a:t>	</a:t>
            </a:r>
            <a:r>
              <a:rPr lang="de-AT" altLang="de-DE" sz="3000" dirty="0" smtClean="0">
                <a:latin typeface="Calibri" charset="0"/>
              </a:rPr>
              <a:t>	</a:t>
            </a:r>
            <a:r>
              <a:rPr lang="de-AT" altLang="de-DE" sz="3000" dirty="0" err="1" smtClean="0">
                <a:solidFill>
                  <a:srgbClr val="00B050"/>
                </a:solidFill>
                <a:latin typeface="Calibri" charset="0"/>
              </a:rPr>
              <a:t>green</a:t>
            </a:r>
            <a:r>
              <a:rPr lang="de-AT" altLang="de-DE" sz="3000" dirty="0" smtClean="0">
                <a:solidFill>
                  <a:srgbClr val="00B050"/>
                </a:solidFill>
                <a:latin typeface="Calibri" charset="0"/>
              </a:rPr>
              <a:t> </a:t>
            </a:r>
            <a:r>
              <a:rPr lang="de-AT" altLang="de-DE" sz="3000" dirty="0" err="1">
                <a:solidFill>
                  <a:srgbClr val="00B050"/>
                </a:solidFill>
                <a:latin typeface="Calibri" charset="0"/>
              </a:rPr>
              <a:t>bonds</a:t>
            </a:r>
            <a:r>
              <a:rPr lang="de-AT" altLang="de-DE" sz="3000" dirty="0">
                <a:latin typeface="Calibri" charset="0"/>
              </a:rPr>
              <a:t>	</a:t>
            </a:r>
            <a:r>
              <a:rPr lang="de-AT" altLang="de-DE" sz="3000" dirty="0" smtClean="0">
                <a:latin typeface="Calibri" charset="0"/>
              </a:rPr>
              <a:t>Dachfonds</a:t>
            </a:r>
            <a:r>
              <a:rPr lang="de-AT" altLang="de-DE" sz="3000" dirty="0">
                <a:latin typeface="Calibri" charset="0"/>
              </a:rPr>
              <a:t>	</a:t>
            </a:r>
            <a:r>
              <a:rPr lang="de-AT" altLang="de-DE" sz="3000" dirty="0" smtClean="0">
                <a:solidFill>
                  <a:srgbClr val="FF0000"/>
                </a:solidFill>
                <a:latin typeface="Calibri" charset="0"/>
              </a:rPr>
              <a:t>Vermögensverwaltung</a:t>
            </a:r>
            <a:r>
              <a:rPr lang="de-AT" altLang="de-DE" sz="3000" dirty="0">
                <a:latin typeface="Calibri" charset="0"/>
              </a:rPr>
              <a:t>	</a:t>
            </a:r>
            <a:r>
              <a:rPr lang="de-AT" altLang="de-DE" sz="3000" dirty="0" smtClean="0">
                <a:latin typeface="Calibri" charset="0"/>
              </a:rPr>
              <a:t>	Volatilität	REIT</a:t>
            </a:r>
            <a:r>
              <a:rPr lang="de-AT" altLang="de-DE" sz="3000" dirty="0">
                <a:latin typeface="Calibri" charset="0"/>
              </a:rPr>
              <a:t>	</a:t>
            </a:r>
            <a:r>
              <a:rPr lang="de-AT" altLang="de-DE" sz="3000" dirty="0" smtClean="0">
                <a:latin typeface="Calibri" charset="0"/>
              </a:rPr>
              <a:t>	</a:t>
            </a:r>
            <a:r>
              <a:rPr lang="de-AT" altLang="de-DE" sz="1200" dirty="0" smtClean="0">
                <a:solidFill>
                  <a:srgbClr val="B89101"/>
                </a:solidFill>
                <a:latin typeface="Calibri" charset="0"/>
              </a:rPr>
              <a:t>Long/Short Equity	</a:t>
            </a:r>
            <a:r>
              <a:rPr lang="de-AT" altLang="de-DE" sz="2000" b="1" dirty="0" smtClean="0">
                <a:solidFill>
                  <a:srgbClr val="919064"/>
                </a:solidFill>
                <a:latin typeface="Calibri" charset="0"/>
              </a:rPr>
              <a:t>offene Immobilienfonds</a:t>
            </a:r>
            <a:endParaRPr lang="de-AT" altLang="de-DE" sz="2000" dirty="0">
              <a:solidFill>
                <a:srgbClr val="B89101"/>
              </a:solidFill>
              <a:latin typeface="Calibri" charset="0"/>
            </a:endParaRPr>
          </a:p>
          <a:p>
            <a:pPr algn="ctr" hangingPunct="1">
              <a:lnSpc>
                <a:spcPct val="80000"/>
              </a:lnSpc>
              <a:spcBef>
                <a:spcPts val="700"/>
              </a:spcBef>
              <a:buClrTx/>
              <a:buSzPct val="45000"/>
              <a:buFontTx/>
              <a:buNone/>
            </a:pPr>
            <a:r>
              <a:rPr lang="de-AT" altLang="de-DE" sz="3000" dirty="0">
                <a:latin typeface="Calibri" charset="0"/>
              </a:rPr>
              <a:t>		</a:t>
            </a:r>
          </a:p>
        </p:txBody>
      </p:sp>
    </p:spTree>
    <p:extLst>
      <p:ext uri="{BB962C8B-B14F-4D97-AF65-F5344CB8AC3E}">
        <p14:creationId xmlns:p14="http://schemas.microsoft.com/office/powerpoint/2010/main" val="4849028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457200" y="404813"/>
            <a:ext cx="8229600" cy="572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hangingPunct="1">
              <a:lnSpc>
                <a:spcPct val="100000"/>
              </a:lnSpc>
              <a:spcBef>
                <a:spcPts val="300"/>
              </a:spcBef>
              <a:buClrTx/>
              <a:buSzPct val="45000"/>
              <a:buFontTx/>
              <a:buNone/>
            </a:pPr>
            <a:r>
              <a:rPr lang="de-AT" altLang="de-DE" sz="1200" dirty="0">
                <a:latin typeface="Calibri" charset="0"/>
              </a:rPr>
              <a:t>2 Begriffe, einheitlich nach Eigenschaft und empirischem Verhalten:</a:t>
            </a:r>
          </a:p>
          <a:p>
            <a:pPr algn="ctr" hangingPunct="1">
              <a:lnSpc>
                <a:spcPct val="100000"/>
              </a:lnSpc>
              <a:spcBef>
                <a:spcPts val="800"/>
              </a:spcBef>
              <a:buClrTx/>
              <a:buSzPct val="45000"/>
              <a:buFontTx/>
              <a:buNone/>
            </a:pPr>
            <a:endParaRPr lang="de-AT" altLang="de-DE" sz="3200" dirty="0">
              <a:latin typeface="Calibri" charset="0"/>
            </a:endParaRPr>
          </a:p>
          <a:p>
            <a:pPr algn="ctr" hangingPunct="1">
              <a:lnSpc>
                <a:spcPct val="100000"/>
              </a:lnSpc>
              <a:spcBef>
                <a:spcPts val="800"/>
              </a:spcBef>
              <a:buClrTx/>
              <a:buSzPct val="45000"/>
              <a:buFontTx/>
              <a:buNone/>
            </a:pPr>
            <a:r>
              <a:rPr lang="de-AT" altLang="de-DE" sz="3200" dirty="0">
                <a:latin typeface="Calibri" charset="0"/>
              </a:rPr>
              <a:t>			</a:t>
            </a:r>
          </a:p>
          <a:p>
            <a:pPr algn="ctr" hangingPunct="1">
              <a:lnSpc>
                <a:spcPct val="100000"/>
              </a:lnSpc>
              <a:spcBef>
                <a:spcPts val="800"/>
              </a:spcBef>
              <a:buClrTx/>
              <a:buSzPct val="45000"/>
              <a:buFontTx/>
              <a:buNone/>
            </a:pPr>
            <a:endParaRPr lang="de-AT" altLang="de-DE" sz="3200" dirty="0">
              <a:latin typeface="Calibri" charset="0"/>
            </a:endParaRPr>
          </a:p>
          <a:p>
            <a:pPr hangingPunct="1">
              <a:lnSpc>
                <a:spcPct val="100000"/>
              </a:lnSpc>
              <a:spcBef>
                <a:spcPts val="300"/>
              </a:spcBef>
              <a:buClrTx/>
              <a:buSzPct val="45000"/>
              <a:buFontTx/>
              <a:buNone/>
            </a:pPr>
            <a:r>
              <a:rPr lang="de-AT" altLang="de-DE" sz="1200" dirty="0">
                <a:latin typeface="Calibri" charset="0"/>
              </a:rPr>
              <a:t>Eigenschaft:</a:t>
            </a:r>
          </a:p>
          <a:p>
            <a:pPr hangingPunct="1">
              <a:lnSpc>
                <a:spcPct val="100000"/>
              </a:lnSpc>
              <a:spcBef>
                <a:spcPts val="800"/>
              </a:spcBef>
              <a:buClrTx/>
              <a:buSzPct val="45000"/>
              <a:buFontTx/>
              <a:buNone/>
            </a:pPr>
            <a:endParaRPr lang="de-AT" altLang="de-DE" sz="3200" dirty="0">
              <a:latin typeface="Calibri" charset="0"/>
            </a:endParaRPr>
          </a:p>
          <a:p>
            <a:pPr hangingPunct="1">
              <a:lnSpc>
                <a:spcPct val="100000"/>
              </a:lnSpc>
              <a:spcBef>
                <a:spcPts val="800"/>
              </a:spcBef>
              <a:buClrTx/>
              <a:buSzPct val="45000"/>
              <a:buFontTx/>
              <a:buNone/>
            </a:pPr>
            <a:r>
              <a:rPr lang="de-AT" altLang="de-DE" sz="1200" dirty="0" smtClean="0">
                <a:latin typeface="Calibri" charset="0"/>
              </a:rPr>
              <a:t>Erwartung:</a:t>
            </a:r>
            <a:endParaRPr lang="de-AT" altLang="de-DE" sz="1200" dirty="0">
              <a:latin typeface="Calibri" charset="0"/>
            </a:endParaRPr>
          </a:p>
          <a:p>
            <a:pPr hangingPunct="1">
              <a:lnSpc>
                <a:spcPct val="100000"/>
              </a:lnSpc>
              <a:spcBef>
                <a:spcPts val="800"/>
              </a:spcBef>
              <a:buClrTx/>
              <a:buSzPct val="45000"/>
              <a:buFontTx/>
              <a:buNone/>
            </a:pPr>
            <a:endParaRPr lang="de-AT" altLang="de-DE" sz="1200" dirty="0">
              <a:latin typeface="Calibri" charset="0"/>
            </a:endParaRPr>
          </a:p>
          <a:p>
            <a:pPr hangingPunct="1">
              <a:lnSpc>
                <a:spcPct val="100000"/>
              </a:lnSpc>
              <a:spcBef>
                <a:spcPts val="800"/>
              </a:spcBef>
              <a:buClrTx/>
              <a:buSzPct val="45000"/>
              <a:buFontTx/>
              <a:buNone/>
            </a:pPr>
            <a:r>
              <a:rPr lang="de-AT" altLang="de-DE" sz="1200" dirty="0">
                <a:latin typeface="Calibri" charset="0"/>
              </a:rPr>
              <a:t>Empirie:</a:t>
            </a:r>
          </a:p>
          <a:p>
            <a:pPr hangingPunct="1">
              <a:lnSpc>
                <a:spcPct val="100000"/>
              </a:lnSpc>
              <a:spcBef>
                <a:spcPts val="800"/>
              </a:spcBef>
              <a:buClrTx/>
              <a:buSzPct val="45000"/>
              <a:buFontTx/>
              <a:buNone/>
            </a:pPr>
            <a:endParaRPr lang="de-AT" altLang="de-DE" sz="1200" dirty="0">
              <a:latin typeface="Calibri" charset="0"/>
            </a:endParaRP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0825" y="1628800"/>
            <a:ext cx="6102350" cy="28527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88" y="404813"/>
            <a:ext cx="8755062" cy="6337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4397" y="0"/>
            <a:ext cx="7155205" cy="6858000"/>
          </a:xfrm>
          <a:prstGeom prst="rect">
            <a:avLst/>
          </a:prstGeom>
        </p:spPr>
      </p:pic>
    </p:spTree>
    <p:extLst>
      <p:ext uri="{BB962C8B-B14F-4D97-AF65-F5344CB8AC3E}">
        <p14:creationId xmlns:p14="http://schemas.microsoft.com/office/powerpoint/2010/main" val="40607286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679" y="0"/>
            <a:ext cx="7464641" cy="6858000"/>
          </a:xfrm>
          <a:prstGeom prst="rect">
            <a:avLst/>
          </a:prstGeom>
        </p:spPr>
      </p:pic>
    </p:spTree>
    <p:extLst>
      <p:ext uri="{BB962C8B-B14F-4D97-AF65-F5344CB8AC3E}">
        <p14:creationId xmlns:p14="http://schemas.microsoft.com/office/powerpoint/2010/main" val="2187697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97358"/>
            <a:ext cx="6984776" cy="6732694"/>
          </a:xfrm>
          <a:prstGeom prst="rect">
            <a:avLst/>
          </a:prstGeom>
        </p:spPr>
      </p:pic>
    </p:spTree>
    <p:extLst>
      <p:ext uri="{BB962C8B-B14F-4D97-AF65-F5344CB8AC3E}">
        <p14:creationId xmlns:p14="http://schemas.microsoft.com/office/powerpoint/2010/main" val="42691815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43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50" y="2438400"/>
            <a:ext cx="8094663" cy="19319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4700"/>
            <a:ext cx="9144000" cy="609862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feld 1"/>
          <p:cNvSpPr txBox="1"/>
          <p:nvPr/>
        </p:nvSpPr>
        <p:spPr>
          <a:xfrm>
            <a:off x="0" y="5949280"/>
            <a:ext cx="6876256" cy="49308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AT" sz="1400" dirty="0" smtClean="0"/>
              <a:t>Rechtliche Sicherheit und globale Ähnlichkeit &gt; geringer Rechercheaufwand</a:t>
            </a:r>
          </a:p>
          <a:p>
            <a:r>
              <a:rPr lang="de-AT" sz="1400" dirty="0" smtClean="0"/>
              <a:t>Transparenz 		Niedrige Transaktionskosten		Diversifikation skalierbar </a:t>
            </a:r>
          </a:p>
        </p:txBody>
      </p:sp>
      <p:sp>
        <p:nvSpPr>
          <p:cNvPr id="3" name="Textfeld 2"/>
          <p:cNvSpPr txBox="1"/>
          <p:nvPr/>
        </p:nvSpPr>
        <p:spPr>
          <a:xfrm>
            <a:off x="0" y="6508032"/>
            <a:ext cx="9144000" cy="349968"/>
          </a:xfrm>
          <a:prstGeom prst="rect">
            <a:avLst/>
          </a:prstGeom>
          <a:solidFill>
            <a:schemeClr val="accent6">
              <a:lumMod val="20000"/>
              <a:lumOff val="80000"/>
            </a:schemeClr>
          </a:solidFill>
          <a:ln w="12700"/>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de-AT"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Ethik					Immobilien</a:t>
            </a:r>
            <a:endParaRPr lang="de-AT"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1" name="Text Box 1"/>
          <p:cNvSpPr txBox="1">
            <a:spLocks noChangeArrowheads="1"/>
          </p:cNvSpPr>
          <p:nvPr/>
        </p:nvSpPr>
        <p:spPr bwMode="auto">
          <a:xfrm>
            <a:off x="411163" y="469900"/>
            <a:ext cx="8229600" cy="5649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hangingPunct="1">
              <a:lnSpc>
                <a:spcPct val="90000"/>
              </a:lnSpc>
              <a:spcBef>
                <a:spcPts val="600"/>
              </a:spcBef>
              <a:buClrTx/>
              <a:buSzPct val="45000"/>
              <a:buFontTx/>
              <a:buNone/>
            </a:pPr>
            <a:endParaRPr lang="de-AT" altLang="de-DE" sz="2000" b="1" dirty="0" smtClean="0">
              <a:latin typeface="Calibri" charset="0"/>
            </a:endParaRPr>
          </a:p>
          <a:p>
            <a:pPr hangingPunct="1">
              <a:lnSpc>
                <a:spcPct val="90000"/>
              </a:lnSpc>
              <a:spcBef>
                <a:spcPts val="600"/>
              </a:spcBef>
              <a:buClrTx/>
              <a:buSzPct val="45000"/>
              <a:buFontTx/>
              <a:buNone/>
            </a:pPr>
            <a:endParaRPr lang="de-AT" altLang="de-DE" sz="2000" b="1" dirty="0">
              <a:latin typeface="Calibri" charset="0"/>
            </a:endParaRPr>
          </a:p>
          <a:p>
            <a:pPr hangingPunct="1">
              <a:lnSpc>
                <a:spcPct val="90000"/>
              </a:lnSpc>
              <a:spcBef>
                <a:spcPts val="600"/>
              </a:spcBef>
              <a:buClrTx/>
              <a:buSzPct val="45000"/>
              <a:buFontTx/>
              <a:buNone/>
            </a:pPr>
            <a:r>
              <a:rPr lang="de-AT" altLang="de-DE" sz="2000" b="1" dirty="0" smtClean="0">
                <a:latin typeface="Calibri" charset="0"/>
              </a:rPr>
              <a:t>Zusammenfassung</a:t>
            </a:r>
            <a:r>
              <a:rPr lang="de-AT" altLang="de-DE" sz="2000" dirty="0">
                <a:latin typeface="Calibri" charset="0"/>
              </a:rPr>
              <a:t>:</a:t>
            </a:r>
          </a:p>
          <a:p>
            <a:pPr hangingPunct="1">
              <a:lnSpc>
                <a:spcPct val="90000"/>
              </a:lnSpc>
              <a:spcBef>
                <a:spcPts val="600"/>
              </a:spcBef>
              <a:buFont typeface="Times New Roman" pitchFamily="16" charset="0"/>
              <a:buAutoNum type="arabicParenR"/>
            </a:pPr>
            <a:r>
              <a:rPr lang="de-AT" altLang="de-DE" sz="2000" dirty="0" smtClean="0">
                <a:latin typeface="Calibri" charset="0"/>
              </a:rPr>
              <a:t> Mit </a:t>
            </a:r>
            <a:r>
              <a:rPr lang="de-AT" altLang="de-DE" sz="2000" dirty="0">
                <a:latin typeface="Calibri" charset="0"/>
              </a:rPr>
              <a:t>den Kategorien Aktien und Anleihen </a:t>
            </a:r>
            <a:r>
              <a:rPr lang="de-AT" altLang="de-DE" sz="2000" dirty="0" smtClean="0">
                <a:latin typeface="Calibri" charset="0"/>
              </a:rPr>
              <a:t>ist das investierbare Universum umschrieben und kann </a:t>
            </a:r>
            <a:r>
              <a:rPr lang="de-AT" altLang="de-DE" sz="2000" dirty="0">
                <a:latin typeface="Calibri" charset="0"/>
              </a:rPr>
              <a:t>übersichtlich geordnet werden;</a:t>
            </a:r>
          </a:p>
          <a:p>
            <a:pPr hangingPunct="1">
              <a:lnSpc>
                <a:spcPct val="90000"/>
              </a:lnSpc>
              <a:spcBef>
                <a:spcPts val="600"/>
              </a:spcBef>
              <a:buFont typeface="Times New Roman" pitchFamily="16" charset="0"/>
              <a:buAutoNum type="arabicParenR"/>
            </a:pPr>
            <a:r>
              <a:rPr lang="de-AT" altLang="de-DE" sz="2000" dirty="0" smtClean="0">
                <a:latin typeface="Calibri" charset="0"/>
              </a:rPr>
              <a:t> </a:t>
            </a:r>
            <a:r>
              <a:rPr lang="de-AT" altLang="de-DE" sz="2000" dirty="0" smtClean="0">
                <a:latin typeface="Calibri" charset="0"/>
              </a:rPr>
              <a:t>Die Kategorien </a:t>
            </a:r>
            <a:r>
              <a:rPr lang="de-AT" altLang="de-DE" sz="2000" dirty="0">
                <a:latin typeface="Calibri" charset="0"/>
              </a:rPr>
              <a:t>unterscheiden sich im Risiko-Rendite-Profil;</a:t>
            </a:r>
          </a:p>
          <a:p>
            <a:pPr hangingPunct="1">
              <a:lnSpc>
                <a:spcPct val="90000"/>
              </a:lnSpc>
              <a:spcBef>
                <a:spcPts val="600"/>
              </a:spcBef>
              <a:buFont typeface="Times New Roman" pitchFamily="16" charset="0"/>
              <a:buAutoNum type="arabicParenR"/>
            </a:pPr>
            <a:r>
              <a:rPr lang="de-AT" altLang="de-DE" sz="2000" dirty="0" smtClean="0">
                <a:latin typeface="Calibri" charset="0"/>
              </a:rPr>
              <a:t> Rendite </a:t>
            </a:r>
            <a:r>
              <a:rPr lang="de-AT" altLang="de-DE" sz="2000" dirty="0">
                <a:latin typeface="Calibri" charset="0"/>
              </a:rPr>
              <a:t>und Risiko </a:t>
            </a:r>
            <a:r>
              <a:rPr lang="de-AT" altLang="de-DE" sz="2000" dirty="0" smtClean="0">
                <a:latin typeface="Calibri" charset="0"/>
              </a:rPr>
              <a:t>korrelieren: </a:t>
            </a:r>
            <a:r>
              <a:rPr lang="de-AT" altLang="de-DE" sz="2000" dirty="0">
                <a:latin typeface="Calibri" charset="0"/>
              </a:rPr>
              <a:t>hohe Rendite ist der Lohn für hohes </a:t>
            </a:r>
            <a:r>
              <a:rPr lang="de-AT" altLang="de-DE" sz="2000" dirty="0" smtClean="0">
                <a:latin typeface="Calibri" charset="0"/>
              </a:rPr>
              <a:t>Risiko</a:t>
            </a:r>
            <a:r>
              <a:rPr lang="de-AT" altLang="de-DE" sz="2000" dirty="0">
                <a:latin typeface="Calibri" charset="0"/>
              </a:rPr>
              <a:t>.</a:t>
            </a:r>
            <a:endParaRPr lang="de-AT" altLang="de-DE" sz="2000" dirty="0">
              <a:latin typeface="Calibri" charset="0"/>
            </a:endParaRPr>
          </a:p>
          <a:p>
            <a:pPr hangingPunct="1">
              <a:lnSpc>
                <a:spcPct val="90000"/>
              </a:lnSpc>
              <a:spcBef>
                <a:spcPts val="600"/>
              </a:spcBef>
              <a:buClrTx/>
              <a:buSzPct val="45000"/>
              <a:buFontTx/>
              <a:buNone/>
            </a:pPr>
            <a:endParaRPr lang="de-AT" altLang="de-DE" sz="2000" dirty="0" smtClean="0">
              <a:latin typeface="Calibri" charset="0"/>
            </a:endParaRPr>
          </a:p>
          <a:p>
            <a:pPr hangingPunct="1">
              <a:lnSpc>
                <a:spcPct val="90000"/>
              </a:lnSpc>
              <a:spcBef>
                <a:spcPts val="600"/>
              </a:spcBef>
              <a:buClrTx/>
              <a:buSzPct val="45000"/>
              <a:buFontTx/>
              <a:buNone/>
            </a:pPr>
            <a:endParaRPr lang="de-AT" altLang="de-DE" sz="2000" dirty="0" smtClean="0">
              <a:latin typeface="Calibri" charset="0"/>
            </a:endParaRPr>
          </a:p>
          <a:p>
            <a:pPr hangingPunct="1">
              <a:lnSpc>
                <a:spcPct val="90000"/>
              </a:lnSpc>
              <a:spcBef>
                <a:spcPts val="600"/>
              </a:spcBef>
              <a:buClrTx/>
              <a:buSzPct val="45000"/>
              <a:buFontTx/>
              <a:buNone/>
            </a:pPr>
            <a:endParaRPr lang="de-AT" altLang="de-DE" sz="2000" dirty="0">
              <a:latin typeface="Calibri" charset="0"/>
            </a:endParaRPr>
          </a:p>
          <a:p>
            <a:pPr hangingPunct="1">
              <a:lnSpc>
                <a:spcPct val="90000"/>
              </a:lnSpc>
              <a:spcBef>
                <a:spcPts val="600"/>
              </a:spcBef>
              <a:buClrTx/>
              <a:buSzPct val="45000"/>
              <a:buFontTx/>
              <a:buNone/>
            </a:pPr>
            <a:endParaRPr lang="de-AT" altLang="de-DE" sz="2000" dirty="0" smtClean="0">
              <a:latin typeface="Calibri" charset="0"/>
            </a:endParaRPr>
          </a:p>
          <a:p>
            <a:pPr hangingPunct="1">
              <a:lnSpc>
                <a:spcPct val="90000"/>
              </a:lnSpc>
              <a:spcBef>
                <a:spcPts val="600"/>
              </a:spcBef>
              <a:buClrTx/>
              <a:buSzPct val="45000"/>
              <a:buFontTx/>
              <a:buNone/>
            </a:pPr>
            <a:endParaRPr lang="de-AT" altLang="de-DE" sz="2000" dirty="0" smtClean="0">
              <a:latin typeface="Calibri" charset="0"/>
            </a:endParaRPr>
          </a:p>
          <a:p>
            <a:pPr hangingPunct="1">
              <a:lnSpc>
                <a:spcPct val="90000"/>
              </a:lnSpc>
              <a:spcBef>
                <a:spcPts val="600"/>
              </a:spcBef>
              <a:buClrTx/>
              <a:buSzPct val="45000"/>
              <a:buFontTx/>
              <a:buNone/>
            </a:pPr>
            <a:r>
              <a:rPr lang="de-AT" altLang="de-DE" sz="2000" dirty="0" smtClean="0">
                <a:latin typeface="Calibri" charset="0"/>
              </a:rPr>
              <a:t>(Schwankungs-)</a:t>
            </a:r>
            <a:r>
              <a:rPr lang="de-AT" altLang="de-DE" sz="2000" dirty="0" smtClean="0">
                <a:latin typeface="Calibri" charset="0"/>
              </a:rPr>
              <a:t>Risiko </a:t>
            </a:r>
            <a:r>
              <a:rPr lang="de-AT" altLang="de-DE" sz="2000" dirty="0">
                <a:latin typeface="Calibri" charset="0"/>
              </a:rPr>
              <a:t>ist eine Frage des </a:t>
            </a:r>
            <a:r>
              <a:rPr lang="de-AT" altLang="de-DE" sz="2000" b="1" dirty="0">
                <a:latin typeface="Calibri" charset="0"/>
              </a:rPr>
              <a:t>Zeithorizonts</a:t>
            </a:r>
            <a:r>
              <a:rPr lang="de-AT" altLang="de-DE" sz="2000" dirty="0">
                <a:latin typeface="Calibri" charset="0"/>
              </a:rPr>
              <a:t>: die Unsicherheit der Rendite nimmt mit der Dauer </a:t>
            </a:r>
            <a:r>
              <a:rPr lang="de-AT" altLang="de-DE" sz="2000" dirty="0" smtClean="0">
                <a:latin typeface="Calibri" charset="0"/>
              </a:rPr>
              <a:t>ab &gt;</a:t>
            </a:r>
            <a:endParaRPr lang="de-AT" altLang="de-DE" sz="2000" dirty="0">
              <a:latin typeface="Calibri" charset="0"/>
            </a:endParaRPr>
          </a:p>
          <a:p>
            <a:pPr hangingPunct="1">
              <a:lnSpc>
                <a:spcPct val="90000"/>
              </a:lnSpc>
              <a:spcBef>
                <a:spcPts val="600"/>
              </a:spcBef>
              <a:buClrTx/>
              <a:buSzPct val="45000"/>
              <a:buFontTx/>
              <a:buNone/>
            </a:pPr>
            <a:endParaRPr lang="de-AT" altLang="de-DE" sz="2000" dirty="0">
              <a:latin typeface="Calibri" charset="0"/>
            </a:endParaRPr>
          </a:p>
          <a:p>
            <a:pPr hangingPunct="1">
              <a:lnSpc>
                <a:spcPct val="90000"/>
              </a:lnSpc>
              <a:spcBef>
                <a:spcPts val="600"/>
              </a:spcBef>
            </a:pPr>
            <a:endParaRPr lang="de-AT" altLang="de-DE" sz="2000" dirty="0">
              <a:latin typeface="Calibri" charset="0"/>
            </a:endParaRP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idx="4294967295"/>
          </p:nvPr>
        </p:nvSpPr>
        <p:spPr>
          <a:xfrm>
            <a:off x="0" y="274638"/>
            <a:ext cx="8229600" cy="804862"/>
          </a:xfrm>
          <a:ln/>
        </p:spPr>
        <p:txBody>
          <a:bodyPr vert="horz" lIns="0" tIns="24695" rIns="0" bIns="0" anchorCtr="0"/>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de-AT" altLang="de-DE" sz="2800" dirty="0"/>
              <a:t>Aktien-Performance über lange Zeiträume</a:t>
            </a: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079500"/>
            <a:ext cx="8099425" cy="50466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29" name="Text Box 1"/>
          <p:cNvSpPr txBox="1">
            <a:spLocks noChangeArrowheads="1"/>
          </p:cNvSpPr>
          <p:nvPr/>
        </p:nvSpPr>
        <p:spPr bwMode="auto">
          <a:xfrm>
            <a:off x="457200" y="2492895"/>
            <a:ext cx="8229600" cy="3633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685800" indent="-684213">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marL="458787" indent="-457200" hangingPunct="1">
              <a:lnSpc>
                <a:spcPct val="100000"/>
              </a:lnSpc>
              <a:spcBef>
                <a:spcPts val="800"/>
              </a:spcBef>
              <a:buFont typeface="Arial" panose="020B0604020202020204" pitchFamily="34" charset="0"/>
              <a:buChar char="•"/>
            </a:pPr>
            <a:r>
              <a:rPr lang="de-AT" altLang="de-DE" sz="3200" dirty="0" smtClean="0">
                <a:latin typeface="Calibri" charset="0"/>
              </a:rPr>
              <a:t>Risiko ist der Preis von Rendite,</a:t>
            </a:r>
          </a:p>
          <a:p>
            <a:pPr marL="458787" indent="-457200" hangingPunct="1">
              <a:lnSpc>
                <a:spcPct val="100000"/>
              </a:lnSpc>
              <a:spcBef>
                <a:spcPts val="800"/>
              </a:spcBef>
              <a:buFont typeface="Arial" panose="020B0604020202020204" pitchFamily="34" charset="0"/>
              <a:buChar char="•"/>
            </a:pPr>
            <a:r>
              <a:rPr lang="de-AT" altLang="de-DE" sz="3200" dirty="0" smtClean="0">
                <a:latin typeface="Calibri" charset="0"/>
              </a:rPr>
              <a:t>Risiko nimmt mit der </a:t>
            </a:r>
            <a:r>
              <a:rPr lang="de-AT" altLang="de-DE" sz="3200" dirty="0" smtClean="0">
                <a:latin typeface="Calibri" charset="0"/>
              </a:rPr>
              <a:t>Länge des Zeithorizonts ab, daher:</a:t>
            </a:r>
          </a:p>
          <a:p>
            <a:pPr marL="515937" indent="-514350" hangingPunct="1">
              <a:lnSpc>
                <a:spcPct val="100000"/>
              </a:lnSpc>
              <a:spcBef>
                <a:spcPts val="800"/>
              </a:spcBef>
              <a:buFont typeface="Arial" panose="020B0604020202020204" pitchFamily="34" charset="0"/>
              <a:buChar char="•"/>
            </a:pPr>
            <a:r>
              <a:rPr lang="de-AT" altLang="de-DE" sz="3200" dirty="0" smtClean="0">
                <a:latin typeface="Calibri" charset="0"/>
              </a:rPr>
              <a:t>Was ist Ihr Zeithorizont</a:t>
            </a:r>
            <a:r>
              <a:rPr lang="de-AT" altLang="de-DE" sz="3200" dirty="0">
                <a:latin typeface="Calibri" charset="0"/>
              </a:rPr>
              <a:t>?</a:t>
            </a:r>
            <a:endParaRPr lang="de-AT" altLang="de-DE" sz="3200" dirty="0" smtClean="0">
              <a:latin typeface="Calibri" charset="0"/>
            </a:endParaRP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355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213" y="476250"/>
            <a:ext cx="6199187" cy="5791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457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4" y="908720"/>
            <a:ext cx="8004175" cy="49561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78" name="Text Box 2"/>
          <p:cNvSpPr txBox="1">
            <a:spLocks noChangeArrowheads="1"/>
          </p:cNvSpPr>
          <p:nvPr/>
        </p:nvSpPr>
        <p:spPr bwMode="auto">
          <a:xfrm>
            <a:off x="33338" y="-287338"/>
            <a:ext cx="9147175" cy="1366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9pPr>
          </a:lstStyle>
          <a:p>
            <a:pPr algn="ctr" hangingPunct="1">
              <a:lnSpc>
                <a:spcPct val="102000"/>
              </a:lnSpc>
            </a:pPr>
            <a:r>
              <a:rPr lang="de-AT" altLang="de-DE" sz="4400">
                <a:latin typeface="Calibri" charset="0"/>
              </a:rPr>
              <a:t>Investmentplan: Basis-Aufteilung  </a:t>
            </a:r>
          </a:p>
        </p:txBody>
      </p:sp>
      <p:sp>
        <p:nvSpPr>
          <p:cNvPr id="2" name="Textfeld 1"/>
          <p:cNvSpPr txBox="1"/>
          <p:nvPr/>
        </p:nvSpPr>
        <p:spPr>
          <a:xfrm>
            <a:off x="390524" y="6453336"/>
            <a:ext cx="8753476" cy="349968"/>
          </a:xfrm>
          <a:prstGeom prst="rect">
            <a:avLst/>
          </a:prstGeom>
          <a:noFill/>
        </p:spPr>
        <p:txBody>
          <a:bodyPr wrap="square" rtlCol="0">
            <a:spAutoFit/>
          </a:bodyPr>
          <a:lstStyle/>
          <a:p>
            <a:pPr algn="ctr"/>
            <a:r>
              <a:rPr lang="de-AT" dirty="0" smtClean="0"/>
              <a:t>Einfacher Plan = ¾ des Investmenterfolgs! Anforderungskatalog an Berater/in</a:t>
            </a:r>
            <a:endParaRPr lang="de-AT" dirty="0"/>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5" name="Rectangle 1"/>
          <p:cNvSpPr>
            <a:spLocks noGrp="1" noChangeArrowheads="1"/>
          </p:cNvSpPr>
          <p:nvPr>
            <p:ph type="title" idx="4294967295"/>
          </p:nvPr>
        </p:nvSpPr>
        <p:spPr>
          <a:xfrm>
            <a:off x="0" y="274638"/>
            <a:ext cx="8229600" cy="2794322"/>
          </a:xfrm>
          <a:ln/>
        </p:spPr>
        <p:txBody>
          <a:bodyPr vert="horz"/>
          <a:lstStyle/>
          <a:p>
            <a:pPr algn="l"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de-AT" altLang="de-DE" sz="2800" b="1" dirty="0" smtClean="0">
                <a:latin typeface="Calibri" charset="0"/>
              </a:rPr>
              <a:t>Investmentplan und individuelle Asset </a:t>
            </a:r>
            <a:r>
              <a:rPr lang="de-AT" altLang="de-DE" sz="2800" b="1" dirty="0" err="1" smtClean="0">
                <a:latin typeface="Calibri" charset="0"/>
              </a:rPr>
              <a:t>Allocation</a:t>
            </a:r>
            <a:r>
              <a:rPr lang="de-AT" altLang="de-DE" sz="2800" b="1" dirty="0" smtClean="0">
                <a:latin typeface="Calibri" charset="0"/>
              </a:rPr>
              <a:t>: ¾ des Erfolgs.</a:t>
            </a:r>
            <a:br>
              <a:rPr lang="de-AT" altLang="de-DE" sz="2800" b="1" dirty="0" smtClean="0">
                <a:latin typeface="Calibri" charset="0"/>
              </a:rPr>
            </a:br>
            <a:r>
              <a:rPr lang="de-AT" altLang="de-DE" sz="2800" b="1" dirty="0" smtClean="0">
                <a:latin typeface="Calibri" charset="0"/>
              </a:rPr>
              <a:t/>
            </a:r>
            <a:br>
              <a:rPr lang="de-AT" altLang="de-DE" sz="2800" b="1" dirty="0" smtClean="0">
                <a:latin typeface="Calibri" charset="0"/>
              </a:rPr>
            </a:br>
            <a:r>
              <a:rPr lang="de-AT" altLang="de-DE" sz="2800" b="1" dirty="0" smtClean="0">
                <a:latin typeface="Calibri" charset="0"/>
              </a:rPr>
              <a:t>Umsetzung </a:t>
            </a:r>
            <a:r>
              <a:rPr lang="de-AT" altLang="de-DE" sz="2800" b="1" dirty="0">
                <a:latin typeface="Calibri" charset="0"/>
              </a:rPr>
              <a:t>des </a:t>
            </a:r>
            <a:r>
              <a:rPr lang="de-AT" altLang="de-DE" sz="2800" b="1" dirty="0" smtClean="0">
                <a:latin typeface="Calibri" charset="0"/>
              </a:rPr>
              <a:t>Investmentplans</a:t>
            </a:r>
            <a:r>
              <a:rPr lang="de-AT" altLang="de-DE" sz="2800" b="1" dirty="0">
                <a:latin typeface="Calibri" charset="0"/>
              </a:rPr>
              <a:t> </a:t>
            </a:r>
            <a:r>
              <a:rPr lang="de-AT" altLang="de-DE" sz="2800" b="1" dirty="0" smtClean="0">
                <a:latin typeface="Calibri" charset="0"/>
              </a:rPr>
              <a:t>= </a:t>
            </a:r>
            <a:r>
              <a:rPr lang="de-AT" altLang="de-DE" sz="2800" b="1" dirty="0" smtClean="0">
                <a:latin typeface="Calibri" charset="0"/>
              </a:rPr>
              <a:t>Anpassung </a:t>
            </a:r>
            <a:r>
              <a:rPr lang="de-AT" altLang="de-DE" sz="2800" b="1" dirty="0">
                <a:latin typeface="Calibri" charset="0"/>
              </a:rPr>
              <a:t>an Marktsituation </a:t>
            </a:r>
            <a:r>
              <a:rPr lang="de-AT" altLang="de-DE" sz="2800" b="1" dirty="0" smtClean="0">
                <a:latin typeface="Calibri" charset="0"/>
              </a:rPr>
              <a:t>=</a:t>
            </a:r>
            <a:r>
              <a:rPr lang="de-AT" altLang="de-DE" sz="2800" b="1" dirty="0">
                <a:latin typeface="Calibri" charset="0"/>
              </a:rPr>
              <a:t> </a:t>
            </a:r>
            <a:r>
              <a:rPr lang="de-AT" altLang="de-DE" sz="2800" b="1" dirty="0" smtClean="0">
                <a:latin typeface="Calibri" charset="0"/>
              </a:rPr>
              <a:t>Auswahl </a:t>
            </a:r>
            <a:r>
              <a:rPr lang="de-AT" altLang="de-DE" sz="2800" b="1" dirty="0">
                <a:latin typeface="Calibri" charset="0"/>
              </a:rPr>
              <a:t>von </a:t>
            </a:r>
            <a:r>
              <a:rPr lang="de-AT" altLang="de-DE" sz="2800" b="1" dirty="0" smtClean="0">
                <a:latin typeface="Calibri" charset="0"/>
              </a:rPr>
              <a:t>konkreten Investment-Kategorien </a:t>
            </a:r>
            <a:r>
              <a:rPr lang="de-AT" altLang="de-DE" sz="2800" b="1" dirty="0">
                <a:latin typeface="Calibri" charset="0"/>
              </a:rPr>
              <a:t>und Produkten</a:t>
            </a:r>
          </a:p>
        </p:txBody>
      </p:sp>
      <p:sp>
        <p:nvSpPr>
          <p:cNvPr id="26626" name="Text Box 2"/>
          <p:cNvSpPr txBox="1">
            <a:spLocks noChangeArrowheads="1"/>
          </p:cNvSpPr>
          <p:nvPr/>
        </p:nvSpPr>
        <p:spPr bwMode="auto">
          <a:xfrm>
            <a:off x="457200" y="4437112"/>
            <a:ext cx="8229600" cy="16890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hangingPunct="1">
              <a:lnSpc>
                <a:spcPct val="90000"/>
              </a:lnSpc>
              <a:spcBef>
                <a:spcPts val="800"/>
              </a:spcBef>
              <a:buClrTx/>
              <a:buSzPct val="45000"/>
              <a:buFontTx/>
              <a:buNone/>
            </a:pPr>
            <a:r>
              <a:rPr lang="de-AT" altLang="de-DE" sz="3200" dirty="0">
                <a:latin typeface="Calibri" charset="0"/>
              </a:rPr>
              <a:t>…</a:t>
            </a:r>
            <a:r>
              <a:rPr lang="de-AT" altLang="de-DE" sz="2200" dirty="0">
                <a:latin typeface="Calibri" charset="0"/>
              </a:rPr>
              <a:t> hierfür wird ¾ aller Energie an den Finanzmärkten </a:t>
            </a:r>
            <a:r>
              <a:rPr lang="de-AT" altLang="de-DE" sz="2200" dirty="0" smtClean="0">
                <a:latin typeface="Calibri" charset="0"/>
              </a:rPr>
              <a:t>aufgewendet</a:t>
            </a:r>
            <a:r>
              <a:rPr lang="de-AT" altLang="de-DE" sz="2200" dirty="0" smtClean="0">
                <a:latin typeface="Calibri" charset="0"/>
              </a:rPr>
              <a:t>.</a:t>
            </a:r>
          </a:p>
          <a:p>
            <a:pPr hangingPunct="1">
              <a:lnSpc>
                <a:spcPct val="90000"/>
              </a:lnSpc>
              <a:spcBef>
                <a:spcPts val="800"/>
              </a:spcBef>
              <a:buClrTx/>
              <a:buSzPct val="45000"/>
              <a:buFontTx/>
              <a:buNone/>
            </a:pPr>
            <a:endParaRPr lang="de-AT" altLang="de-DE" sz="2200" dirty="0">
              <a:latin typeface="Calibri" charset="0"/>
            </a:endParaRPr>
          </a:p>
          <a:p>
            <a:pPr hangingPunct="1">
              <a:lnSpc>
                <a:spcPct val="90000"/>
              </a:lnSpc>
              <a:spcBef>
                <a:spcPts val="800"/>
              </a:spcBef>
              <a:buClrTx/>
              <a:buSzPct val="45000"/>
              <a:buFontTx/>
              <a:buNone/>
            </a:pPr>
            <a:r>
              <a:rPr lang="de-AT" altLang="de-DE" sz="2200" dirty="0" smtClean="0">
                <a:latin typeface="Calibri" charset="0"/>
              </a:rPr>
              <a:t>Wie investieren?</a:t>
            </a:r>
            <a:endParaRPr lang="de-AT" altLang="de-DE" sz="2200" dirty="0">
              <a:latin typeface="Calibri" charset="0"/>
            </a:endParaRPr>
          </a:p>
          <a:p>
            <a:pPr hangingPunct="1">
              <a:lnSpc>
                <a:spcPct val="90000"/>
              </a:lnSpc>
              <a:spcBef>
                <a:spcPts val="800"/>
              </a:spcBef>
              <a:buClrTx/>
              <a:buSzPct val="45000"/>
              <a:buFontTx/>
              <a:buNone/>
            </a:pPr>
            <a:endParaRPr lang="de-AT" altLang="de-DE" sz="2200" dirty="0" smtClean="0">
              <a:latin typeface="Calibri" charset="0"/>
            </a:endParaRP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idx="10"/>
          </p:nvPr>
        </p:nvSpPr>
        <p:spPr/>
        <p:txBody>
          <a:bodyPr/>
          <a:lstStyle/>
          <a:p>
            <a:r>
              <a:rPr lang="de-AT" altLang="de-DE" smtClean="0"/>
              <a:t>28.02.2018</a:t>
            </a:r>
            <a:endParaRPr lang="de-AT" altLang="de-DE"/>
          </a:p>
        </p:txBody>
      </p:sp>
      <p:sp>
        <p:nvSpPr>
          <p:cNvPr id="3" name="Textfeld 2"/>
          <p:cNvSpPr txBox="1"/>
          <p:nvPr/>
        </p:nvSpPr>
        <p:spPr>
          <a:xfrm>
            <a:off x="457200" y="620688"/>
            <a:ext cx="8507288" cy="1122871"/>
          </a:xfrm>
          <a:prstGeom prst="rect">
            <a:avLst/>
          </a:prstGeom>
          <a:noFill/>
        </p:spPr>
        <p:txBody>
          <a:bodyPr wrap="square" rtlCol="0">
            <a:spAutoFit/>
          </a:bodyPr>
          <a:lstStyle/>
          <a:p>
            <a:r>
              <a:rPr lang="de-AT" b="1" dirty="0" smtClean="0"/>
              <a:t>1. Portfolio</a:t>
            </a:r>
          </a:p>
          <a:p>
            <a:r>
              <a:rPr lang="de-AT" dirty="0" smtClean="0"/>
              <a:t>Diversifiziert = geringe </a:t>
            </a:r>
            <a:r>
              <a:rPr lang="de-AT" dirty="0" smtClean="0"/>
              <a:t>oder negative Korrelation der einzelnen Produkte senkt die Volatilität bei konstanter Performance. </a:t>
            </a:r>
            <a:endParaRPr lang="de-AT" dirty="0" smtClean="0"/>
          </a:p>
          <a:p>
            <a:endParaRPr lang="de-AT" dirty="0" smtClean="0"/>
          </a:p>
        </p:txBody>
      </p:sp>
    </p:spTree>
    <p:extLst>
      <p:ext uri="{BB962C8B-B14F-4D97-AF65-F5344CB8AC3E}">
        <p14:creationId xmlns:p14="http://schemas.microsoft.com/office/powerpoint/2010/main" val="472659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AT" dirty="0"/>
          </a:p>
        </p:txBody>
      </p:sp>
      <p:sp>
        <p:nvSpPr>
          <p:cNvPr id="4" name="Datumsplatzhalter 3"/>
          <p:cNvSpPr>
            <a:spLocks noGrp="1"/>
          </p:cNvSpPr>
          <p:nvPr>
            <p:ph type="dt" idx="10"/>
          </p:nvPr>
        </p:nvSpPr>
        <p:spPr/>
        <p:txBody>
          <a:bodyPr/>
          <a:lstStyle/>
          <a:p>
            <a:r>
              <a:rPr lang="de-AT" altLang="de-DE" smtClean="0"/>
              <a:t>28.02.2018</a:t>
            </a:r>
            <a:endParaRPr lang="de-AT" altLang="de-DE"/>
          </a:p>
        </p:txBody>
      </p:sp>
      <p:pic>
        <p:nvPicPr>
          <p:cNvPr id="7" name="Inhaltsplatzhalter 6"/>
          <p:cNvPicPr>
            <a:picLocks noGrp="1" noChangeAspect="1"/>
          </p:cNvPicPr>
          <p:nvPr>
            <p:ph idx="1"/>
          </p:nvPr>
        </p:nvPicPr>
        <p:blipFill>
          <a:blip r:embed="rId2"/>
          <a:stretch>
            <a:fillRect/>
          </a:stretch>
        </p:blipFill>
        <p:spPr>
          <a:xfrm>
            <a:off x="51608" y="0"/>
            <a:ext cx="8984887" cy="6878721"/>
          </a:xfrm>
          <a:prstGeom prst="rect">
            <a:avLst/>
          </a:prstGeom>
        </p:spPr>
      </p:pic>
    </p:spTree>
    <p:extLst>
      <p:ext uri="{BB962C8B-B14F-4D97-AF65-F5344CB8AC3E}">
        <p14:creationId xmlns:p14="http://schemas.microsoft.com/office/powerpoint/2010/main" val="942343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idx="10"/>
          </p:nvPr>
        </p:nvSpPr>
        <p:spPr/>
        <p:txBody>
          <a:bodyPr/>
          <a:lstStyle/>
          <a:p>
            <a:r>
              <a:rPr lang="de-AT" altLang="de-DE" smtClean="0"/>
              <a:t>28.02.2018</a:t>
            </a:r>
            <a:endParaRPr lang="de-AT" altLang="de-DE"/>
          </a:p>
        </p:txBody>
      </p:sp>
      <p:sp>
        <p:nvSpPr>
          <p:cNvPr id="3" name="Rechteck 2"/>
          <p:cNvSpPr/>
          <p:nvPr/>
        </p:nvSpPr>
        <p:spPr>
          <a:xfrm>
            <a:off x="107504" y="188641"/>
            <a:ext cx="8928992" cy="4472122"/>
          </a:xfrm>
          <a:prstGeom prst="rect">
            <a:avLst/>
          </a:prstGeom>
        </p:spPr>
        <p:txBody>
          <a:bodyPr wrap="square">
            <a:spAutoFit/>
          </a:bodyPr>
          <a:lstStyle/>
          <a:p>
            <a:pPr lvl="0"/>
            <a:endParaRPr lang="de-AT" dirty="0" smtClean="0">
              <a:solidFill>
                <a:srgbClr val="000000"/>
              </a:solidFill>
            </a:endParaRPr>
          </a:p>
          <a:p>
            <a:pPr lvl="0"/>
            <a:endParaRPr lang="de-AT" dirty="0">
              <a:solidFill>
                <a:srgbClr val="000000"/>
              </a:solidFill>
            </a:endParaRPr>
          </a:p>
          <a:p>
            <a:pPr lvl="0"/>
            <a:endParaRPr lang="de-AT" dirty="0" smtClean="0">
              <a:solidFill>
                <a:srgbClr val="000000"/>
              </a:solidFill>
            </a:endParaRPr>
          </a:p>
          <a:p>
            <a:pPr lvl="0"/>
            <a:r>
              <a:rPr lang="de-AT" dirty="0" smtClean="0">
                <a:solidFill>
                  <a:srgbClr val="000000"/>
                </a:solidFill>
              </a:rPr>
              <a:t>Problem</a:t>
            </a:r>
            <a:r>
              <a:rPr lang="de-AT" dirty="0">
                <a:solidFill>
                  <a:srgbClr val="000000"/>
                </a:solidFill>
              </a:rPr>
              <a:t>: </a:t>
            </a:r>
            <a:r>
              <a:rPr lang="de-AT" dirty="0" err="1">
                <a:solidFill>
                  <a:srgbClr val="000000"/>
                </a:solidFill>
              </a:rPr>
              <a:t>KundInnen</a:t>
            </a:r>
            <a:r>
              <a:rPr lang="de-AT" dirty="0">
                <a:solidFill>
                  <a:srgbClr val="000000"/>
                </a:solidFill>
              </a:rPr>
              <a:t>-wünsche reduziert auf eine Risikokategorie </a:t>
            </a:r>
          </a:p>
          <a:p>
            <a:pPr lvl="0"/>
            <a:r>
              <a:rPr lang="de-AT" dirty="0">
                <a:solidFill>
                  <a:srgbClr val="000000"/>
                </a:solidFill>
              </a:rPr>
              <a:t>entspricht nicht dem Denken der meisten </a:t>
            </a:r>
            <a:r>
              <a:rPr lang="de-AT" dirty="0" err="1">
                <a:solidFill>
                  <a:srgbClr val="000000"/>
                </a:solidFill>
              </a:rPr>
              <a:t>InvestorInnen</a:t>
            </a:r>
            <a:r>
              <a:rPr lang="de-AT" dirty="0">
                <a:solidFill>
                  <a:srgbClr val="000000"/>
                </a:solidFill>
              </a:rPr>
              <a:t>: „</a:t>
            </a:r>
            <a:r>
              <a:rPr lang="de-AT" i="1" dirty="0" err="1">
                <a:solidFill>
                  <a:srgbClr val="000000"/>
                </a:solidFill>
              </a:rPr>
              <a:t>Risk</a:t>
            </a:r>
            <a:r>
              <a:rPr lang="de-AT" i="1" dirty="0">
                <a:solidFill>
                  <a:srgbClr val="000000"/>
                </a:solidFill>
              </a:rPr>
              <a:t> </a:t>
            </a:r>
            <a:r>
              <a:rPr lang="de-AT" i="1" dirty="0" err="1">
                <a:solidFill>
                  <a:srgbClr val="000000"/>
                </a:solidFill>
              </a:rPr>
              <a:t>Buckets</a:t>
            </a:r>
            <a:r>
              <a:rPr lang="de-AT" dirty="0">
                <a:solidFill>
                  <a:srgbClr val="000000"/>
                </a:solidFill>
              </a:rPr>
              <a:t>“….</a:t>
            </a:r>
          </a:p>
          <a:p>
            <a:pPr lvl="0"/>
            <a:endParaRPr lang="de-AT" dirty="0">
              <a:solidFill>
                <a:srgbClr val="000000"/>
              </a:solidFill>
            </a:endParaRPr>
          </a:p>
          <a:p>
            <a:pPr marL="342900" lvl="0" indent="-342900">
              <a:buFont typeface="Times New Roman" pitchFamily="16" charset="0"/>
              <a:buAutoNum type="arabicParenR"/>
            </a:pPr>
            <a:endParaRPr lang="de-AT" dirty="0">
              <a:solidFill>
                <a:srgbClr val="000000"/>
              </a:solidFill>
            </a:endParaRPr>
          </a:p>
          <a:p>
            <a:pPr lvl="0"/>
            <a:endParaRPr lang="de-AT" dirty="0">
              <a:solidFill>
                <a:srgbClr val="000000"/>
              </a:solidFill>
            </a:endParaRPr>
          </a:p>
          <a:p>
            <a:pPr lvl="0"/>
            <a:endParaRPr lang="de-AT" dirty="0">
              <a:solidFill>
                <a:srgbClr val="000000"/>
              </a:solidFill>
            </a:endParaRPr>
          </a:p>
          <a:p>
            <a:pPr lvl="0"/>
            <a:r>
              <a:rPr lang="de-AT" dirty="0">
                <a:solidFill>
                  <a:srgbClr val="000000"/>
                </a:solidFill>
              </a:rPr>
              <a:t>Anspruch: a) umfassendes Portfolio, in dem alle Vermögenswerte und ihre Korrelationen berücksichtigt werden, b) das gut </a:t>
            </a:r>
            <a:r>
              <a:rPr lang="de-AT" dirty="0" smtClean="0">
                <a:solidFill>
                  <a:srgbClr val="000000"/>
                </a:solidFill>
              </a:rPr>
              <a:t>diversifiziert und </a:t>
            </a:r>
            <a:r>
              <a:rPr lang="de-AT" dirty="0">
                <a:solidFill>
                  <a:srgbClr val="000000"/>
                </a:solidFill>
              </a:rPr>
              <a:t>c) den individuellen Zeithorizonten und Risiko-Toleranzen entsprechend „geschichtet“ ist.</a:t>
            </a:r>
          </a:p>
          <a:p>
            <a:pPr lvl="0"/>
            <a:endParaRPr lang="de-AT" dirty="0">
              <a:solidFill>
                <a:srgbClr val="000000"/>
              </a:solidFill>
            </a:endParaRPr>
          </a:p>
          <a:p>
            <a:pPr lvl="0"/>
            <a:r>
              <a:rPr lang="de-AT" dirty="0">
                <a:solidFill>
                  <a:srgbClr val="000000"/>
                </a:solidFill>
              </a:rPr>
              <a:t>Wie jetzt die Bausteine auswählen</a:t>
            </a:r>
            <a:r>
              <a:rPr lang="de-AT" b="1" dirty="0">
                <a:solidFill>
                  <a:srgbClr val="000000"/>
                </a:solidFill>
              </a:rPr>
              <a:t>? </a:t>
            </a:r>
          </a:p>
          <a:p>
            <a:pPr lvl="0"/>
            <a:endParaRPr lang="de-AT" dirty="0">
              <a:solidFill>
                <a:srgbClr val="000000"/>
              </a:solidFill>
            </a:endParaRPr>
          </a:p>
          <a:p>
            <a:pPr lvl="0"/>
            <a:endParaRPr lang="de-AT" dirty="0">
              <a:solidFill>
                <a:srgbClr val="000000"/>
              </a:solidFill>
            </a:endParaRPr>
          </a:p>
          <a:p>
            <a:pPr lvl="0"/>
            <a:endParaRPr lang="de-AT" dirty="0">
              <a:solidFill>
                <a:srgbClr val="000000"/>
              </a:solidFill>
            </a:endParaRPr>
          </a:p>
        </p:txBody>
      </p:sp>
    </p:spTree>
    <p:extLst>
      <p:ext uri="{BB962C8B-B14F-4D97-AF65-F5344CB8AC3E}">
        <p14:creationId xmlns:p14="http://schemas.microsoft.com/office/powerpoint/2010/main" val="2473970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323528" y="476672"/>
            <a:ext cx="8820472" cy="4214487"/>
          </a:xfrm>
          <a:prstGeom prst="rect">
            <a:avLst/>
          </a:prstGeom>
        </p:spPr>
        <p:txBody>
          <a:bodyPr wrap="square">
            <a:spAutoFit/>
          </a:bodyPr>
          <a:lstStyle/>
          <a:p>
            <a:pPr marL="342900" indent="-342900">
              <a:buAutoNum type="arabicParenR"/>
            </a:pPr>
            <a:endParaRPr lang="de-AT" dirty="0" smtClean="0"/>
          </a:p>
          <a:p>
            <a:pPr algn="ctr"/>
            <a:r>
              <a:rPr lang="de-AT" b="1" dirty="0" smtClean="0"/>
              <a:t>Produktauswahl-Kriterien:</a:t>
            </a:r>
          </a:p>
          <a:p>
            <a:endParaRPr lang="de-AT" dirty="0"/>
          </a:p>
          <a:p>
            <a:endParaRPr lang="de-AT" dirty="0" smtClean="0"/>
          </a:p>
          <a:p>
            <a:endParaRPr lang="de-AT" dirty="0" smtClean="0"/>
          </a:p>
          <a:p>
            <a:pPr marL="342900" indent="-342900">
              <a:buAutoNum type="arabicParenR"/>
            </a:pPr>
            <a:r>
              <a:rPr lang="de-AT" dirty="0" smtClean="0"/>
              <a:t>___</a:t>
            </a:r>
            <a:endParaRPr lang="de-AT" dirty="0"/>
          </a:p>
          <a:p>
            <a:pPr marL="342900" indent="-342900">
              <a:buAutoNum type="arabicParenR"/>
            </a:pPr>
            <a:r>
              <a:rPr lang="de-AT" dirty="0" smtClean="0"/>
              <a:t>___ </a:t>
            </a:r>
          </a:p>
          <a:p>
            <a:pPr marL="342900" indent="-342900">
              <a:buAutoNum type="arabicParenR"/>
            </a:pPr>
            <a:r>
              <a:rPr lang="de-AT" dirty="0"/>
              <a:t>___ </a:t>
            </a:r>
            <a:endParaRPr lang="de-AT" dirty="0" smtClean="0"/>
          </a:p>
          <a:p>
            <a:pPr marL="342900" indent="-342900">
              <a:buAutoNum type="arabicParenR"/>
            </a:pPr>
            <a:r>
              <a:rPr lang="de-AT" dirty="0"/>
              <a:t>___</a:t>
            </a:r>
            <a:endParaRPr lang="de-AT" dirty="0" smtClean="0"/>
          </a:p>
          <a:p>
            <a:pPr marL="342900" indent="-342900">
              <a:buAutoNum type="arabicParenR"/>
            </a:pPr>
            <a:r>
              <a:rPr lang="de-AT" dirty="0"/>
              <a:t>___ </a:t>
            </a:r>
            <a:endParaRPr lang="de-AT" dirty="0" smtClean="0"/>
          </a:p>
          <a:p>
            <a:pPr marL="342900" indent="-342900">
              <a:buAutoNum type="arabicParenR"/>
            </a:pPr>
            <a:r>
              <a:rPr lang="de-AT" dirty="0"/>
              <a:t>___</a:t>
            </a:r>
            <a:endParaRPr lang="de-AT" dirty="0" smtClean="0"/>
          </a:p>
          <a:p>
            <a:pPr marL="342900" indent="-342900">
              <a:buAutoNum type="arabicParenR"/>
            </a:pPr>
            <a:r>
              <a:rPr lang="de-AT" dirty="0"/>
              <a:t>___</a:t>
            </a:r>
            <a:endParaRPr lang="de-AT" dirty="0" smtClean="0"/>
          </a:p>
          <a:p>
            <a:pPr marL="342900" indent="-342900">
              <a:buAutoNum type="arabicParenR"/>
            </a:pPr>
            <a:endParaRPr lang="de-AT" dirty="0"/>
          </a:p>
          <a:p>
            <a:endParaRPr lang="de-AT" dirty="0"/>
          </a:p>
          <a:p>
            <a:pPr marL="342900" indent="-342900">
              <a:buAutoNum type="arabicParenR"/>
            </a:pPr>
            <a:endParaRPr lang="de-AT" dirty="0" smtClean="0"/>
          </a:p>
          <a:p>
            <a:endParaRPr lang="de-AT" dirty="0"/>
          </a:p>
        </p:txBody>
      </p:sp>
    </p:spTree>
    <p:extLst>
      <p:ext uri="{BB962C8B-B14F-4D97-AF65-F5344CB8AC3E}">
        <p14:creationId xmlns:p14="http://schemas.microsoft.com/office/powerpoint/2010/main" val="3907175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z="2800" dirty="0" smtClean="0"/>
              <a:t>Bewertung </a:t>
            </a:r>
            <a:r>
              <a:rPr lang="de-AT" sz="2800" dirty="0"/>
              <a:t>Juni </a:t>
            </a:r>
            <a:r>
              <a:rPr lang="de-AT" sz="2800" dirty="0" smtClean="0"/>
              <a:t>2018   S&amp;P </a:t>
            </a:r>
            <a:r>
              <a:rPr lang="de-AT" sz="2800" dirty="0"/>
              <a:t>500</a:t>
            </a:r>
            <a:r>
              <a:rPr lang="de-AT" dirty="0"/>
              <a:t/>
            </a:r>
            <a:br>
              <a:rPr lang="de-AT" dirty="0"/>
            </a:br>
            <a:endParaRPr lang="de-AT" dirty="0"/>
          </a:p>
        </p:txBody>
      </p:sp>
      <p:sp>
        <p:nvSpPr>
          <p:cNvPr id="3" name="Inhaltsplatzhalter 2"/>
          <p:cNvSpPr>
            <a:spLocks noGrp="1"/>
          </p:cNvSpPr>
          <p:nvPr>
            <p:ph idx="1"/>
          </p:nvPr>
        </p:nvSpPr>
        <p:spPr>
          <a:xfrm>
            <a:off x="457200" y="2924944"/>
            <a:ext cx="8228013" cy="3199631"/>
          </a:xfrm>
        </p:spPr>
        <p:txBody>
          <a:bodyPr/>
          <a:lstStyle/>
          <a:p>
            <a:pPr algn="ctr"/>
            <a:r>
              <a:rPr lang="de-AT" sz="1600" b="1" dirty="0" smtClean="0"/>
              <a:t>P/E</a:t>
            </a:r>
            <a:r>
              <a:rPr lang="de-AT" sz="1600" b="1" dirty="0"/>
              <a:t>: </a:t>
            </a:r>
            <a:r>
              <a:rPr lang="de-AT" sz="1600" b="1" dirty="0" smtClean="0"/>
              <a:t>23,6 &gt;&gt;&gt;  </a:t>
            </a:r>
            <a:r>
              <a:rPr lang="de-AT" sz="1600" b="1" dirty="0"/>
              <a:t>E/P: 4,23</a:t>
            </a:r>
            <a:r>
              <a:rPr lang="de-AT" sz="1600" b="1" dirty="0" smtClean="0"/>
              <a:t>%</a:t>
            </a:r>
            <a:endParaRPr lang="de-AT" sz="1600" b="1" dirty="0"/>
          </a:p>
          <a:p>
            <a:pPr algn="ctr"/>
            <a:r>
              <a:rPr lang="en-US" sz="1600" b="1" dirty="0" smtClean="0"/>
              <a:t>Interest </a:t>
            </a:r>
            <a:r>
              <a:rPr lang="en-US" sz="1600" b="1" dirty="0"/>
              <a:t>Rate (10 </a:t>
            </a:r>
            <a:r>
              <a:rPr lang="en-US" sz="1600" b="1" dirty="0" err="1"/>
              <a:t>yrs</a:t>
            </a:r>
            <a:r>
              <a:rPr lang="en-US" sz="1600" b="1" dirty="0"/>
              <a:t>): 2,91%</a:t>
            </a:r>
          </a:p>
          <a:p>
            <a:pPr algn="ctr"/>
            <a:r>
              <a:rPr lang="de-AT" sz="1600" b="1" dirty="0" smtClean="0"/>
              <a:t>Differenz</a:t>
            </a:r>
            <a:r>
              <a:rPr lang="de-AT" sz="1600" b="1" dirty="0"/>
              <a:t>: </a:t>
            </a:r>
            <a:r>
              <a:rPr lang="de-AT" sz="1600" b="1" dirty="0" smtClean="0"/>
              <a:t>+ 1,3%pkte</a:t>
            </a:r>
            <a:endParaRPr lang="de-AT" sz="1600" b="1" dirty="0"/>
          </a:p>
          <a:p>
            <a:endParaRPr lang="de-AT" sz="1200" dirty="0" smtClean="0"/>
          </a:p>
          <a:p>
            <a:endParaRPr lang="de-AT" dirty="0"/>
          </a:p>
        </p:txBody>
      </p:sp>
      <p:graphicFrame>
        <p:nvGraphicFramePr>
          <p:cNvPr id="5" name="Tabelle 4"/>
          <p:cNvGraphicFramePr>
            <a:graphicFrameLocks noGrp="1"/>
          </p:cNvGraphicFramePr>
          <p:nvPr>
            <p:extLst>
              <p:ext uri="{D42A27DB-BD31-4B8C-83A1-F6EECF244321}">
                <p14:modId xmlns:p14="http://schemas.microsoft.com/office/powerpoint/2010/main" val="3948784938"/>
              </p:ext>
            </p:extLst>
          </p:nvPr>
        </p:nvGraphicFramePr>
        <p:xfrm>
          <a:off x="322734" y="5373216"/>
          <a:ext cx="8496944" cy="829712"/>
        </p:xfrm>
        <a:graphic>
          <a:graphicData uri="http://schemas.openxmlformats.org/drawingml/2006/table">
            <a:tbl>
              <a:tblPr/>
              <a:tblGrid>
                <a:gridCol w="8496944">
                  <a:extLst>
                    <a:ext uri="{9D8B030D-6E8A-4147-A177-3AD203B41FA5}">
                      <a16:colId xmlns:a16="http://schemas.microsoft.com/office/drawing/2014/main" val="581193422"/>
                    </a:ext>
                  </a:extLst>
                </a:gridCol>
              </a:tblGrid>
              <a:tr h="454427">
                <a:tc>
                  <a:txBody>
                    <a:bodyPr/>
                    <a:lstStyle/>
                    <a:p>
                      <a:pPr algn="l" fontAlgn="b"/>
                      <a:endParaRPr lang="en-US" sz="2400" b="0" i="0" u="none" strike="noStrike" dirty="0">
                        <a:effectLst/>
                        <a:latin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1931227323"/>
                  </a:ext>
                </a:extLst>
              </a:tr>
              <a:tr h="296932">
                <a:tc>
                  <a:txBody>
                    <a:bodyPr/>
                    <a:lstStyle/>
                    <a:p>
                      <a:pPr algn="l" fontAlgn="b"/>
                      <a:r>
                        <a:rPr lang="de-AT" sz="2400" b="0" i="0" u="none" strike="noStrike" dirty="0">
                          <a:effectLst/>
                          <a:latin typeface="Times New Roman" panose="02020603050405020304" pitchFamily="18" charset="0"/>
                        </a:rPr>
                        <a:t>Robert J. </a:t>
                      </a:r>
                      <a:r>
                        <a:rPr lang="de-AT" sz="2400" b="0" i="0" u="none" strike="noStrike" dirty="0" err="1" smtClean="0">
                          <a:effectLst/>
                          <a:latin typeface="Times New Roman" panose="02020603050405020304" pitchFamily="18" charset="0"/>
                        </a:rPr>
                        <a:t>Shiller</a:t>
                      </a:r>
                      <a:r>
                        <a:rPr lang="de-AT" sz="2400" b="0" i="0" u="none" strike="noStrike" dirty="0" smtClean="0">
                          <a:effectLst/>
                          <a:latin typeface="Times New Roman" panose="02020603050405020304" pitchFamily="18" charset="0"/>
                        </a:rPr>
                        <a:t>,</a:t>
                      </a:r>
                      <a:r>
                        <a:rPr lang="de-AT" sz="2400" b="0" i="0" u="none" strike="noStrike" baseline="0" dirty="0" smtClean="0">
                          <a:effectLst/>
                          <a:latin typeface="Times New Roman" panose="02020603050405020304" pitchFamily="18" charset="0"/>
                        </a:rPr>
                        <a:t> </a:t>
                      </a:r>
                      <a:r>
                        <a:rPr lang="de-AT" sz="2400" b="1" i="0" u="none" strike="noStrike" dirty="0" smtClean="0">
                          <a:solidFill>
                            <a:schemeClr val="tx1"/>
                          </a:solidFill>
                          <a:effectLst/>
                          <a:latin typeface="+mn-lt"/>
                          <a:hlinkClick r:id="rId2"/>
                        </a:rPr>
                        <a:t>http://www.econ.yale.edu/~shiller/data.htm</a:t>
                      </a:r>
                      <a:endParaRPr lang="de-AT" sz="2400" b="1" i="0" u="none" strike="noStrike" dirty="0">
                        <a:solidFill>
                          <a:schemeClr val="tx1"/>
                        </a:solidFill>
                        <a:effectLst/>
                        <a:latin typeface="+mn-lt"/>
                      </a:endParaRPr>
                    </a:p>
                  </a:txBody>
                  <a:tcPr marL="9525" marR="9525" marT="9525" marB="0" anchor="b">
                    <a:lnL>
                      <a:noFill/>
                    </a:lnL>
                    <a:lnR>
                      <a:noFill/>
                    </a:lnR>
                    <a:lnT>
                      <a:noFill/>
                    </a:lnT>
                    <a:lnB>
                      <a:noFill/>
                    </a:lnB>
                  </a:tcPr>
                </a:tc>
                <a:extLst>
                  <a:ext uri="{0D108BD9-81ED-4DB2-BD59-A6C34878D82A}">
                    <a16:rowId xmlns:a16="http://schemas.microsoft.com/office/drawing/2014/main" val="3281093591"/>
                  </a:ext>
                </a:extLst>
              </a:tr>
            </a:tbl>
          </a:graphicData>
        </a:graphic>
      </p:graphicFrame>
    </p:spTree>
    <p:extLst>
      <p:ext uri="{BB962C8B-B14F-4D97-AF65-F5344CB8AC3E}">
        <p14:creationId xmlns:p14="http://schemas.microsoft.com/office/powerpoint/2010/main" val="1356414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3" name="Text Box 1"/>
          <p:cNvSpPr txBox="1">
            <a:spLocks noChangeArrowheads="1"/>
          </p:cNvSpPr>
          <p:nvPr/>
        </p:nvSpPr>
        <p:spPr bwMode="auto">
          <a:xfrm>
            <a:off x="179512" y="692696"/>
            <a:ext cx="8507288" cy="56890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hangingPunct="1">
              <a:lnSpc>
                <a:spcPct val="80000"/>
              </a:lnSpc>
              <a:spcBef>
                <a:spcPts val="400"/>
              </a:spcBef>
              <a:buClrTx/>
              <a:buSzPct val="45000"/>
            </a:pPr>
            <a:endParaRPr lang="de-AT" altLang="de-DE" sz="1600" dirty="0" smtClean="0">
              <a:latin typeface="Calibri" charset="0"/>
            </a:endParaRPr>
          </a:p>
          <a:p>
            <a:pPr hangingPunct="1">
              <a:lnSpc>
                <a:spcPct val="80000"/>
              </a:lnSpc>
              <a:spcBef>
                <a:spcPts val="400"/>
              </a:spcBef>
              <a:buClrTx/>
              <a:buSzPct val="45000"/>
              <a:buFontTx/>
              <a:buNone/>
            </a:pPr>
            <a:r>
              <a:rPr lang="de-AT" altLang="de-DE" sz="1600" b="1" dirty="0" smtClean="0">
                <a:latin typeface="Calibri" charset="0"/>
              </a:rPr>
              <a:t>Grundhaltung</a:t>
            </a:r>
            <a:r>
              <a:rPr lang="de-AT" altLang="de-DE" sz="1600" b="1" dirty="0">
                <a:latin typeface="Calibri" charset="0"/>
              </a:rPr>
              <a:t>: Finanzmärkte sind langfristig rational und prognostizierbar. Die Rendite von Investitionen entsteht durch die Wertschöpfung in den zugrundeliegenden </a:t>
            </a:r>
            <a:r>
              <a:rPr lang="de-AT" altLang="de-DE" sz="1600" b="1" dirty="0" smtClean="0">
                <a:latin typeface="Calibri" charset="0"/>
              </a:rPr>
              <a:t>Assets (=Ökonomischer Nutzen). </a:t>
            </a:r>
            <a:endParaRPr lang="de-AT" altLang="de-DE" sz="1600" b="1" dirty="0">
              <a:latin typeface="Calibri" charset="0"/>
            </a:endParaRPr>
          </a:p>
          <a:p>
            <a:pPr hangingPunct="1">
              <a:lnSpc>
                <a:spcPct val="80000"/>
              </a:lnSpc>
              <a:spcBef>
                <a:spcPts val="400"/>
              </a:spcBef>
              <a:buClrTx/>
              <a:buSzPct val="45000"/>
              <a:buFontTx/>
              <a:buNone/>
            </a:pPr>
            <a:endParaRPr lang="de-AT" altLang="de-DE" sz="1600" b="1" dirty="0" smtClean="0">
              <a:latin typeface="Calibri" charset="0"/>
            </a:endParaRPr>
          </a:p>
          <a:p>
            <a:pPr hangingPunct="1">
              <a:lnSpc>
                <a:spcPct val="80000"/>
              </a:lnSpc>
              <a:spcBef>
                <a:spcPts val="400"/>
              </a:spcBef>
              <a:buClrTx/>
              <a:buSzPct val="45000"/>
              <a:buFontTx/>
              <a:buNone/>
            </a:pPr>
            <a:r>
              <a:rPr lang="de-AT" altLang="de-DE" sz="1600" b="1" dirty="0" smtClean="0">
                <a:latin typeface="Calibri" charset="0"/>
              </a:rPr>
              <a:t>Daher</a:t>
            </a:r>
            <a:r>
              <a:rPr lang="de-AT" altLang="de-DE" sz="1600" b="1" dirty="0">
                <a:latin typeface="Calibri" charset="0"/>
              </a:rPr>
              <a:t>:   Rendite = künftiger Gewinn/Preis</a:t>
            </a:r>
          </a:p>
          <a:p>
            <a:pPr hangingPunct="1">
              <a:lnSpc>
                <a:spcPct val="80000"/>
              </a:lnSpc>
              <a:spcBef>
                <a:spcPts val="400"/>
              </a:spcBef>
              <a:buClrTx/>
              <a:buSzPct val="45000"/>
              <a:buFontTx/>
              <a:buNone/>
            </a:pPr>
            <a:endParaRPr lang="de-AT" altLang="de-DE" sz="1500" dirty="0">
              <a:latin typeface="Calibri" charset="0"/>
            </a:endParaRPr>
          </a:p>
          <a:p>
            <a:pPr hangingPunct="1">
              <a:lnSpc>
                <a:spcPct val="80000"/>
              </a:lnSpc>
              <a:spcBef>
                <a:spcPts val="400"/>
              </a:spcBef>
              <a:buClrTx/>
              <a:buSzPct val="45000"/>
              <a:buFontTx/>
              <a:buNone/>
            </a:pPr>
            <a:r>
              <a:rPr lang="de-AT" altLang="de-DE" sz="1500" dirty="0">
                <a:latin typeface="Calibri" charset="0"/>
              </a:rPr>
              <a:t>Daher hängt Ihre Rendite von 3 Faktoren ab:</a:t>
            </a:r>
          </a:p>
          <a:p>
            <a:pPr hangingPunct="1">
              <a:lnSpc>
                <a:spcPct val="80000"/>
              </a:lnSpc>
              <a:spcBef>
                <a:spcPts val="400"/>
              </a:spcBef>
              <a:buFont typeface="Times New Roman" pitchFamily="16" charset="0"/>
              <a:buAutoNum type="arabicParenR"/>
            </a:pPr>
            <a:r>
              <a:rPr lang="de-AT" altLang="de-DE" sz="1500" dirty="0" smtClean="0">
                <a:latin typeface="Calibri" charset="0"/>
              </a:rPr>
              <a:t> Den künftigen Gewinnen </a:t>
            </a:r>
            <a:r>
              <a:rPr lang="de-AT" altLang="de-DE" sz="1500" dirty="0">
                <a:latin typeface="Calibri" charset="0"/>
              </a:rPr>
              <a:t>des Investments (Zinsen bei Anleihen, Unternehmensgewinnen bei Aktien)</a:t>
            </a:r>
          </a:p>
          <a:p>
            <a:pPr hangingPunct="1">
              <a:lnSpc>
                <a:spcPct val="80000"/>
              </a:lnSpc>
              <a:spcBef>
                <a:spcPts val="400"/>
              </a:spcBef>
              <a:buFont typeface="Times New Roman" pitchFamily="16" charset="0"/>
              <a:buAutoNum type="arabicParenR"/>
            </a:pPr>
            <a:r>
              <a:rPr lang="de-AT" altLang="de-DE" sz="1500" dirty="0" smtClean="0">
                <a:latin typeface="Calibri" charset="0"/>
              </a:rPr>
              <a:t> Dem </a:t>
            </a:r>
            <a:r>
              <a:rPr lang="de-AT" altLang="de-DE" sz="1500" dirty="0">
                <a:latin typeface="Calibri" charset="0"/>
              </a:rPr>
              <a:t>aktuellen Preis im Verhältnis zu diesen künftigen Einnahmen/Gewinnen. </a:t>
            </a:r>
            <a:r>
              <a:rPr lang="de-AT" altLang="de-DE" sz="1500" dirty="0" smtClean="0">
                <a:latin typeface="Calibri" charset="0"/>
              </a:rPr>
              <a:t>Für diese Einschätzung gibt </a:t>
            </a:r>
            <a:r>
              <a:rPr lang="de-AT" altLang="de-DE" sz="1500" dirty="0">
                <a:latin typeface="Calibri" charset="0"/>
              </a:rPr>
              <a:t>es einfache Kennzahlen: Zinsrendite und „Gewinnkursverhältnis“ (Umkehrung des KGV). </a:t>
            </a:r>
          </a:p>
          <a:p>
            <a:pPr hangingPunct="1">
              <a:lnSpc>
                <a:spcPct val="80000"/>
              </a:lnSpc>
              <a:spcBef>
                <a:spcPts val="400"/>
              </a:spcBef>
              <a:buFont typeface="Times New Roman" pitchFamily="16" charset="0"/>
              <a:buAutoNum type="arabicParenR"/>
            </a:pPr>
            <a:r>
              <a:rPr lang="de-AT" altLang="de-DE" sz="1500" dirty="0" smtClean="0">
                <a:latin typeface="Calibri" charset="0"/>
              </a:rPr>
              <a:t> Den </a:t>
            </a:r>
            <a:r>
              <a:rPr lang="de-AT" altLang="de-DE" sz="1500" dirty="0">
                <a:latin typeface="Calibri" charset="0"/>
              </a:rPr>
              <a:t>Kosten Ihres Investments: Bruttorendite Minus Kosten = Nettorendite (vor Steuer</a:t>
            </a:r>
            <a:r>
              <a:rPr lang="de-AT" altLang="de-DE" sz="1500" dirty="0" smtClean="0">
                <a:latin typeface="Calibri" charset="0"/>
              </a:rPr>
              <a:t>).</a:t>
            </a:r>
            <a:endParaRPr lang="de-AT" altLang="de-DE" sz="1500" dirty="0">
              <a:latin typeface="Calibri" charset="0"/>
            </a:endParaRPr>
          </a:p>
          <a:p>
            <a:pPr hangingPunct="1">
              <a:lnSpc>
                <a:spcPct val="80000"/>
              </a:lnSpc>
              <a:spcBef>
                <a:spcPts val="400"/>
              </a:spcBef>
              <a:buClrTx/>
              <a:buSzPct val="45000"/>
              <a:buFontTx/>
              <a:buNone/>
            </a:pPr>
            <a:endParaRPr lang="de-AT" altLang="de-DE" sz="1500" dirty="0">
              <a:latin typeface="Calibri" charset="0"/>
            </a:endParaRPr>
          </a:p>
          <a:p>
            <a:pPr hangingPunct="1">
              <a:lnSpc>
                <a:spcPct val="80000"/>
              </a:lnSpc>
              <a:spcBef>
                <a:spcPts val="400"/>
              </a:spcBef>
              <a:buClrTx/>
              <a:buSzPct val="45000"/>
              <a:buFontTx/>
              <a:buNone/>
            </a:pPr>
            <a:endParaRPr lang="de-AT" altLang="de-DE" sz="1500" dirty="0">
              <a:latin typeface="Calibri" charset="0"/>
            </a:endParaRPr>
          </a:p>
          <a:p>
            <a:pPr hangingPunct="1">
              <a:lnSpc>
                <a:spcPct val="80000"/>
              </a:lnSpc>
              <a:spcBef>
                <a:spcPts val="400"/>
              </a:spcBef>
              <a:buClrTx/>
              <a:buSzPct val="45000"/>
              <a:buFontTx/>
              <a:buNone/>
            </a:pPr>
            <a:r>
              <a:rPr lang="de-AT" altLang="de-DE" sz="1500" dirty="0">
                <a:latin typeface="Calibri" charset="0"/>
              </a:rPr>
              <a:t>Mit dieser Berechnung haben Sie ein Instrument, um die aktuellen WERTE unterschiedlicher Investments (Asset Klassen) einzuschätzen und somit Ihre grundlegende Asset Allocation anzupassen &gt; „taktische Asset Allocation“</a:t>
            </a:r>
          </a:p>
          <a:p>
            <a:pPr hangingPunct="1">
              <a:lnSpc>
                <a:spcPct val="80000"/>
              </a:lnSpc>
              <a:spcBef>
                <a:spcPts val="400"/>
              </a:spcBef>
              <a:buClrTx/>
              <a:buSzPct val="45000"/>
              <a:buFontTx/>
              <a:buNone/>
            </a:pPr>
            <a:endParaRPr lang="de-AT" altLang="de-DE" sz="1500" dirty="0">
              <a:latin typeface="Calibri" charset="0"/>
            </a:endParaRPr>
          </a:p>
          <a:p>
            <a:pPr hangingPunct="1">
              <a:lnSpc>
                <a:spcPct val="80000"/>
              </a:lnSpc>
              <a:spcBef>
                <a:spcPts val="400"/>
              </a:spcBef>
              <a:buClrTx/>
              <a:buSzPct val="45000"/>
              <a:buFontTx/>
              <a:buNone/>
            </a:pPr>
            <a:endParaRPr lang="de-AT" altLang="de-DE" sz="1500" dirty="0">
              <a:latin typeface="Calibri" charset="0"/>
            </a:endParaRPr>
          </a:p>
          <a:p>
            <a:pPr hangingPunct="1">
              <a:lnSpc>
                <a:spcPct val="80000"/>
              </a:lnSpc>
              <a:spcBef>
                <a:spcPts val="400"/>
              </a:spcBef>
              <a:buClrTx/>
              <a:buSzPct val="45000"/>
              <a:buFontTx/>
              <a:buNone/>
            </a:pPr>
            <a:r>
              <a:rPr lang="de-AT" altLang="de-DE" sz="1500" dirty="0">
                <a:latin typeface="Calibri" charset="0"/>
              </a:rPr>
              <a:t>(Warren Buffett: „Price </a:t>
            </a:r>
            <a:r>
              <a:rPr lang="de-AT" altLang="de-DE" sz="1500" dirty="0" err="1">
                <a:latin typeface="Calibri" charset="0"/>
              </a:rPr>
              <a:t>is</a:t>
            </a:r>
            <a:r>
              <a:rPr lang="de-AT" altLang="de-DE" sz="1500" dirty="0">
                <a:latin typeface="Calibri" charset="0"/>
              </a:rPr>
              <a:t> </a:t>
            </a:r>
            <a:r>
              <a:rPr lang="de-AT" altLang="de-DE" sz="1500" dirty="0" err="1">
                <a:latin typeface="Calibri" charset="0"/>
              </a:rPr>
              <a:t>what</a:t>
            </a:r>
            <a:r>
              <a:rPr lang="de-AT" altLang="de-DE" sz="1500" dirty="0">
                <a:latin typeface="Calibri" charset="0"/>
              </a:rPr>
              <a:t> </a:t>
            </a:r>
            <a:r>
              <a:rPr lang="de-AT" altLang="de-DE" sz="1500" dirty="0" err="1">
                <a:latin typeface="Calibri" charset="0"/>
              </a:rPr>
              <a:t>you</a:t>
            </a:r>
            <a:r>
              <a:rPr lang="de-AT" altLang="de-DE" sz="1500" dirty="0">
                <a:latin typeface="Calibri" charset="0"/>
              </a:rPr>
              <a:t> </a:t>
            </a:r>
            <a:r>
              <a:rPr lang="de-AT" altLang="de-DE" sz="1500" dirty="0" err="1">
                <a:latin typeface="Calibri" charset="0"/>
              </a:rPr>
              <a:t>pay</a:t>
            </a:r>
            <a:r>
              <a:rPr lang="de-AT" altLang="de-DE" sz="1500" dirty="0">
                <a:latin typeface="Calibri" charset="0"/>
              </a:rPr>
              <a:t>, Value </a:t>
            </a:r>
            <a:r>
              <a:rPr lang="de-AT" altLang="de-DE" sz="1500" dirty="0" err="1">
                <a:latin typeface="Calibri" charset="0"/>
              </a:rPr>
              <a:t>is</a:t>
            </a:r>
            <a:r>
              <a:rPr lang="de-AT" altLang="de-DE" sz="1500" dirty="0">
                <a:latin typeface="Calibri" charset="0"/>
              </a:rPr>
              <a:t> </a:t>
            </a:r>
            <a:r>
              <a:rPr lang="de-AT" altLang="de-DE" sz="1500" dirty="0" err="1">
                <a:latin typeface="Calibri" charset="0"/>
              </a:rPr>
              <a:t>what</a:t>
            </a:r>
            <a:r>
              <a:rPr lang="de-AT" altLang="de-DE" sz="1500" dirty="0">
                <a:latin typeface="Calibri" charset="0"/>
              </a:rPr>
              <a:t> </a:t>
            </a:r>
            <a:r>
              <a:rPr lang="de-AT" altLang="de-DE" sz="1500" dirty="0" err="1">
                <a:latin typeface="Calibri" charset="0"/>
              </a:rPr>
              <a:t>you</a:t>
            </a:r>
            <a:r>
              <a:rPr lang="de-AT" altLang="de-DE" sz="1500" dirty="0">
                <a:latin typeface="Calibri" charset="0"/>
              </a:rPr>
              <a:t> </a:t>
            </a:r>
            <a:r>
              <a:rPr lang="de-AT" altLang="de-DE" sz="1500" dirty="0" err="1">
                <a:latin typeface="Calibri" charset="0"/>
              </a:rPr>
              <a:t>get</a:t>
            </a:r>
            <a:r>
              <a:rPr lang="de-AT" altLang="de-DE" sz="1500" dirty="0" smtClean="0">
                <a:latin typeface="Calibri" charset="0"/>
              </a:rPr>
              <a:t>!“)</a:t>
            </a:r>
          </a:p>
          <a:p>
            <a:pPr hangingPunct="1">
              <a:lnSpc>
                <a:spcPct val="80000"/>
              </a:lnSpc>
              <a:spcBef>
                <a:spcPts val="400"/>
              </a:spcBef>
              <a:buClrTx/>
              <a:buSzPct val="45000"/>
              <a:buFontTx/>
              <a:buNone/>
            </a:pPr>
            <a:endParaRPr lang="de-AT" altLang="de-DE" sz="1500" dirty="0">
              <a:latin typeface="Calibri" charset="0"/>
            </a:endParaRPr>
          </a:p>
          <a:p>
            <a:pPr hangingPunct="1">
              <a:lnSpc>
                <a:spcPct val="80000"/>
              </a:lnSpc>
              <a:spcBef>
                <a:spcPts val="400"/>
              </a:spcBef>
              <a:buClrTx/>
              <a:buSzPct val="45000"/>
              <a:buFontTx/>
              <a:buNone/>
            </a:pPr>
            <a:r>
              <a:rPr lang="de-AT" altLang="de-DE" sz="1500" dirty="0" smtClean="0">
                <a:latin typeface="Calibri" charset="0"/>
              </a:rPr>
              <a:t>&gt; Prognose Rendite vs. Schwankung:</a:t>
            </a:r>
            <a:endParaRPr lang="de-AT" altLang="de-DE" sz="1500" dirty="0">
              <a:latin typeface="Calibri" charset="0"/>
            </a:endParaRPr>
          </a:p>
          <a:p>
            <a:pPr hangingPunct="1">
              <a:lnSpc>
                <a:spcPct val="80000"/>
              </a:lnSpc>
              <a:spcBef>
                <a:spcPts val="400"/>
              </a:spcBef>
              <a:buFont typeface="Arial" charset="0"/>
              <a:buNone/>
            </a:pPr>
            <a:endParaRPr lang="de-AT" altLang="de-DE" sz="1500" dirty="0">
              <a:latin typeface="Calibri" charset="0"/>
            </a:endParaRP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174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347663"/>
            <a:ext cx="8004175" cy="49561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25560">
                <a:solidFill>
                  <a:srgbClr val="385D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feld 1"/>
          <p:cNvSpPr txBox="1"/>
          <p:nvPr/>
        </p:nvSpPr>
        <p:spPr>
          <a:xfrm>
            <a:off x="390525" y="5445224"/>
            <a:ext cx="7565851" cy="607602"/>
          </a:xfrm>
          <a:prstGeom prst="rect">
            <a:avLst/>
          </a:prstGeom>
          <a:noFill/>
        </p:spPr>
        <p:txBody>
          <a:bodyPr wrap="square" rtlCol="0">
            <a:spAutoFit/>
          </a:bodyPr>
          <a:lstStyle/>
          <a:p>
            <a:pPr algn="ctr"/>
            <a:r>
              <a:rPr lang="de-AT" dirty="0" smtClean="0"/>
              <a:t>Einzelne Schichten des Portfolios bleiben in dem Performance/Volatilität-Bericht getrennt! Gesamtbetrachtung hinsichtlich Diversifikation</a:t>
            </a:r>
            <a:endParaRPr lang="de-AT" dirty="0"/>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971600" y="980728"/>
            <a:ext cx="7632848" cy="2926314"/>
          </a:xfrm>
          <a:prstGeom prst="rect">
            <a:avLst/>
          </a:prstGeom>
          <a:noFill/>
        </p:spPr>
        <p:txBody>
          <a:bodyPr wrap="square" rtlCol="0">
            <a:spAutoFit/>
          </a:bodyPr>
          <a:lstStyle/>
          <a:p>
            <a:r>
              <a:rPr lang="de-AT" b="1" dirty="0" smtClean="0"/>
              <a:t>Zusammenfassung</a:t>
            </a:r>
          </a:p>
          <a:p>
            <a:endParaRPr lang="de-AT" dirty="0"/>
          </a:p>
          <a:p>
            <a:pPr marL="342900" indent="-342900">
              <a:buFont typeface="+mj-lt"/>
              <a:buAutoNum type="arabicPeriod"/>
            </a:pPr>
            <a:r>
              <a:rPr lang="de-AT" dirty="0" smtClean="0"/>
              <a:t>Investmentplan</a:t>
            </a:r>
            <a:endParaRPr lang="de-AT" dirty="0" smtClean="0"/>
          </a:p>
          <a:p>
            <a:pPr marL="342900" indent="-342900">
              <a:buFont typeface="+mj-lt"/>
              <a:buAutoNum type="arabicPeriod"/>
            </a:pPr>
            <a:r>
              <a:rPr lang="de-AT" dirty="0" smtClean="0"/>
              <a:t>Risikokategorien </a:t>
            </a:r>
            <a:r>
              <a:rPr lang="de-AT" dirty="0" smtClean="0"/>
              <a:t>= „Strategische Asset Allocation“</a:t>
            </a:r>
          </a:p>
          <a:p>
            <a:pPr marL="342900" indent="-342900">
              <a:buFont typeface="+mj-lt"/>
              <a:buAutoNum type="arabicPeriod"/>
            </a:pPr>
            <a:r>
              <a:rPr lang="de-AT" dirty="0" smtClean="0"/>
              <a:t>Anpassung an Marktpreise = „taktische Asset Allocation“</a:t>
            </a:r>
          </a:p>
          <a:p>
            <a:pPr marL="342900" indent="-342900">
              <a:buFont typeface="+mj-lt"/>
              <a:buAutoNum type="arabicPeriod"/>
            </a:pPr>
            <a:r>
              <a:rPr lang="de-AT" dirty="0" smtClean="0"/>
              <a:t>Erst d</a:t>
            </a:r>
            <a:r>
              <a:rPr lang="de-AT" dirty="0" smtClean="0"/>
              <a:t>araus: </a:t>
            </a:r>
            <a:r>
              <a:rPr lang="de-AT" dirty="0" smtClean="0"/>
              <a:t>Produktauswahl</a:t>
            </a:r>
          </a:p>
          <a:p>
            <a:endParaRPr lang="de-AT" dirty="0" smtClean="0"/>
          </a:p>
          <a:p>
            <a:r>
              <a:rPr lang="de-AT" dirty="0" smtClean="0"/>
              <a:t>3 + 4: </a:t>
            </a:r>
            <a:r>
              <a:rPr lang="de-AT" dirty="0" smtClean="0"/>
              <a:t>Kreislauf</a:t>
            </a:r>
            <a:r>
              <a:rPr lang="de-AT" dirty="0" smtClean="0"/>
              <a:t>	</a:t>
            </a:r>
          </a:p>
          <a:p>
            <a:endParaRPr lang="de-AT" dirty="0"/>
          </a:p>
          <a:p>
            <a:endParaRPr lang="de-AT" dirty="0" smtClean="0"/>
          </a:p>
          <a:p>
            <a:endParaRPr lang="de-AT" dirty="0"/>
          </a:p>
        </p:txBody>
      </p:sp>
    </p:spTree>
    <p:extLst>
      <p:ext uri="{BB962C8B-B14F-4D97-AF65-F5344CB8AC3E}">
        <p14:creationId xmlns:p14="http://schemas.microsoft.com/office/powerpoint/2010/main" val="33647637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764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9375"/>
            <a:ext cx="9040813" cy="6821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072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8" y="765175"/>
            <a:ext cx="7769225" cy="53609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arissa">
  <a:themeElements>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Arial"/>
        <a:ea typeface="Microsoft YaHei"/>
        <a:cs typeface=""/>
      </a:majorFont>
      <a:minorFont>
        <a:latin typeface="Arial"/>
        <a:ea typeface="Microsoft YaHei"/>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de-DE"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de-DE" sz="1800" b="0" i="0" u="none" strike="noStrike" cap="none" normalizeH="0" baseline="0" smtClean="0">
            <a:ln>
              <a:noFill/>
            </a:ln>
            <a:effectLst/>
            <a:latin typeface="Arial" charset="0"/>
            <a:ea typeface="Microsoft YaHei" charset="-122"/>
          </a:defRPr>
        </a:defPPr>
      </a:lstStyle>
    </a:lnDef>
  </a:objectDefaults>
  <a:extraClrSchemeLst>
    <a:extraClrScheme>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Arial"/>
        <a:ea typeface="Microsoft YaHei"/>
        <a:cs typeface=""/>
      </a:majorFont>
      <a:minorFont>
        <a:latin typeface="Arial"/>
        <a:ea typeface="Microsoft YaHei"/>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de-DE"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de-DE" sz="1800" b="0" i="0" u="none" strike="noStrike" cap="none" normalizeH="0" baseline="0" smtClean="0">
            <a:ln>
              <a:noFill/>
            </a:ln>
            <a:effectLst/>
            <a:latin typeface="Arial" charset="0"/>
            <a:ea typeface="Microsoft YaHei" charset="-122"/>
          </a:defRPr>
        </a:defPPr>
      </a:lstStyle>
    </a:lnDef>
  </a:objectDefaults>
  <a:extraClrSchemeLst>
    <a:extraClrScheme>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Arial"/>
        <a:ea typeface="Microsoft YaHei"/>
        <a:cs typeface=""/>
      </a:majorFont>
      <a:minorFont>
        <a:latin typeface="Arial"/>
        <a:ea typeface="Microsoft YaHei"/>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de-DE"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de-DE" sz="1800" b="0" i="0" u="none" strike="noStrike" cap="none" normalizeH="0" baseline="0" smtClean="0">
            <a:ln>
              <a:noFill/>
            </a:ln>
            <a:effectLst/>
            <a:latin typeface="Arial" charset="0"/>
            <a:ea typeface="Microsoft YaHei" charset="-122"/>
          </a:defRPr>
        </a:defPPr>
      </a:lstStyle>
    </a:lnDef>
  </a:objectDefaults>
  <a:extraClrSchemeLst>
    <a:extraClrScheme>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949</Words>
  <Application>Microsoft Office PowerPoint</Application>
  <PresentationFormat>Bildschirmpräsentation (4:3)</PresentationFormat>
  <Paragraphs>153</Paragraphs>
  <Slides>25</Slides>
  <Notes>15</Notes>
  <HiddenSlides>0</HiddenSlides>
  <MMClips>0</MMClips>
  <ScaleCrop>false</ScaleCrop>
  <HeadingPairs>
    <vt:vector size="6" baseType="variant">
      <vt:variant>
        <vt:lpstr>Verwendete Schriftarten</vt:lpstr>
      </vt:variant>
      <vt:variant>
        <vt:i4>4</vt:i4>
      </vt:variant>
      <vt:variant>
        <vt:lpstr>Design</vt:lpstr>
      </vt:variant>
      <vt:variant>
        <vt:i4>3</vt:i4>
      </vt:variant>
      <vt:variant>
        <vt:lpstr>Folientitel</vt:lpstr>
      </vt:variant>
      <vt:variant>
        <vt:i4>25</vt:i4>
      </vt:variant>
    </vt:vector>
  </HeadingPairs>
  <TitlesOfParts>
    <vt:vector size="32" baseType="lpstr">
      <vt:lpstr>Microsoft YaHei</vt:lpstr>
      <vt:lpstr>Arial</vt:lpstr>
      <vt:lpstr>Calibri</vt:lpstr>
      <vt:lpstr>Times New Roman</vt:lpstr>
      <vt:lpstr>Larissa</vt:lpstr>
      <vt:lpstr>Larissa</vt: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Aktien-Performance über lange Zeiträume</vt:lpstr>
      <vt:lpstr>PowerPoint-Präsentation</vt:lpstr>
      <vt:lpstr>PowerPoint-Präsentation</vt:lpstr>
      <vt:lpstr>PowerPoint-Präsentation</vt:lpstr>
      <vt:lpstr>Investmentplan und individuelle Asset Allocation: ¾ des Erfolgs.  Umsetzung des Investmentplans = Anpassung an Marktsituation = Auswahl von konkreten Investment-Kategorien und Produkten</vt:lpstr>
      <vt:lpstr>PowerPoint-Präsentation</vt:lpstr>
      <vt:lpstr>PowerPoint-Präsentation</vt:lpstr>
      <vt:lpstr>PowerPoint-Präsentation</vt:lpstr>
      <vt:lpstr>PowerPoint-Präsentation</vt:lpstr>
      <vt:lpstr>Bewertung Juni 2018   S&amp;P 500 </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Georg Tillner</dc:creator>
  <cp:lastModifiedBy>Georg Tillner</cp:lastModifiedBy>
  <cp:revision>69</cp:revision>
  <cp:lastPrinted>2018-02-22T09:44:29Z</cp:lastPrinted>
  <dcterms:created xsi:type="dcterms:W3CDTF">2018-02-12T08:03:18Z</dcterms:created>
  <dcterms:modified xsi:type="dcterms:W3CDTF">2018-09-27T14:39:06Z</dcterms:modified>
</cp:coreProperties>
</file>